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embeddedFontLst>
    <p:embeddedFont>
      <p:font typeface="Cabin"/>
      <p:regular r:id="rId71"/>
      <p:bold r:id="rId72"/>
      <p:italic r:id="rId73"/>
      <p:boldItalic r:id="rId74"/>
    </p:embeddedFont>
    <p:embeddedFont>
      <p:font typeface="Arial Narrow"/>
      <p:regular r:id="rId75"/>
      <p:bold r:id="rId76"/>
      <p:italic r:id="rId77"/>
      <p:boldItalic r:id="rId78"/>
    </p:embeddedFont>
    <p:embeddedFont>
      <p:font typeface="Mr De Haviland"/>
      <p:regular r:id="rId79"/>
    </p:embeddedFont>
    <p:embeddedFont>
      <p:font typeface="Gill Sans"/>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631BA56-99AE-4893-9D42-C62C1C404DC6}">
  <a:tblStyle styleId="{9631BA56-99AE-4893-9D42-C62C1C404D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GillSans-regular.fntdata"/><Relationship Id="rId81" Type="http://schemas.openxmlformats.org/officeDocument/2006/relationships/font" Target="fonts/Gill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abin-italic.fntdata"/><Relationship Id="rId72" Type="http://schemas.openxmlformats.org/officeDocument/2006/relationships/font" Target="fonts/Cabin-bold.fntdata"/><Relationship Id="rId31" Type="http://schemas.openxmlformats.org/officeDocument/2006/relationships/slide" Target="slides/slide26.xml"/><Relationship Id="rId75" Type="http://schemas.openxmlformats.org/officeDocument/2006/relationships/font" Target="fonts/ArialNarrow-regular.fntdata"/><Relationship Id="rId30" Type="http://schemas.openxmlformats.org/officeDocument/2006/relationships/slide" Target="slides/slide25.xml"/><Relationship Id="rId74" Type="http://schemas.openxmlformats.org/officeDocument/2006/relationships/font" Target="fonts/Cabin-boldItalic.fntdata"/><Relationship Id="rId33" Type="http://schemas.openxmlformats.org/officeDocument/2006/relationships/slide" Target="slides/slide28.xml"/><Relationship Id="rId77" Type="http://schemas.openxmlformats.org/officeDocument/2006/relationships/font" Target="fonts/ArialNarrow-italic.fntdata"/><Relationship Id="rId32" Type="http://schemas.openxmlformats.org/officeDocument/2006/relationships/slide" Target="slides/slide27.xml"/><Relationship Id="rId76" Type="http://schemas.openxmlformats.org/officeDocument/2006/relationships/font" Target="fonts/ArialNarrow-bold.fntdata"/><Relationship Id="rId35" Type="http://schemas.openxmlformats.org/officeDocument/2006/relationships/slide" Target="slides/slide30.xml"/><Relationship Id="rId79" Type="http://schemas.openxmlformats.org/officeDocument/2006/relationships/font" Target="fonts/MrDeHaviland-regular.fntdata"/><Relationship Id="rId34" Type="http://schemas.openxmlformats.org/officeDocument/2006/relationships/slide" Target="slides/slide29.xml"/><Relationship Id="rId78" Type="http://schemas.openxmlformats.org/officeDocument/2006/relationships/font" Target="fonts/ArialNarrow-boldItalic.fntdata"/><Relationship Id="rId71" Type="http://schemas.openxmlformats.org/officeDocument/2006/relationships/font" Target="fonts/Cabin-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114302462b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4302462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114302462b_1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463f31600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463f3160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1463f31600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1464656c5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464656c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464656c52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1464656c52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464656c5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464656c52_1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114302462b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4302462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14302462b_1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146709b5a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46709b5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US"/>
              <a:t>The design of the site should add to the user’s experience</a:t>
            </a:r>
            <a:endParaRPr/>
          </a:p>
          <a:p>
            <a:pPr indent="-317500" lvl="1" marL="914400" rtl="0" algn="l">
              <a:spcBef>
                <a:spcPts val="0"/>
              </a:spcBef>
              <a:spcAft>
                <a:spcPts val="0"/>
              </a:spcAft>
              <a:buSzPts val="1400"/>
              <a:buAutoNum type="alphaLcPeriod"/>
            </a:pPr>
            <a:r>
              <a:rPr lang="en-US"/>
              <a:t>Ideally, a regular user shouldn’t even </a:t>
            </a:r>
            <a:r>
              <a:rPr i="1" lang="en-US"/>
              <a:t>notice </a:t>
            </a:r>
            <a:r>
              <a:rPr lang="en-US"/>
              <a:t>the design of a website anymore</a:t>
            </a:r>
            <a:endParaRPr/>
          </a:p>
          <a:p>
            <a:pPr indent="-317500" lvl="1" marL="914400" rtl="0" algn="l">
              <a:spcBef>
                <a:spcPts val="0"/>
              </a:spcBef>
              <a:spcAft>
                <a:spcPts val="0"/>
              </a:spcAft>
              <a:buSzPts val="1400"/>
              <a:buAutoNum type="alphaLcPeriod"/>
            </a:pPr>
            <a:r>
              <a:rPr lang="en-US"/>
              <a:t>The internet is mature enough that there is a certain expectation of design from sites that expect wide use</a:t>
            </a:r>
            <a:endParaRPr/>
          </a:p>
          <a:p>
            <a:pPr indent="-317500" lvl="1" marL="914400" rtl="0" algn="l">
              <a:spcBef>
                <a:spcPts val="0"/>
              </a:spcBef>
              <a:spcAft>
                <a:spcPts val="0"/>
              </a:spcAft>
              <a:buSzPts val="1400"/>
              <a:buAutoNum type="alphaLcPeriod"/>
            </a:pPr>
            <a:r>
              <a:rPr lang="en-US"/>
              <a:t>And, while an open data portal doesn’t need to worry about some elements of design as much as others, there are some important elements</a:t>
            </a:r>
            <a:endParaRPr/>
          </a:p>
          <a:p>
            <a:pPr indent="-317500" lvl="0" marL="457200" rtl="0" algn="l">
              <a:spcBef>
                <a:spcPts val="0"/>
              </a:spcBef>
              <a:spcAft>
                <a:spcPts val="0"/>
              </a:spcAft>
              <a:buSzPts val="1400"/>
              <a:buAutoNum type="arabicPeriod"/>
            </a:pPr>
            <a:r>
              <a:rPr lang="en-US"/>
              <a:t>An open data portal exists to disseminate information, so its design should reflect its purpose</a:t>
            </a:r>
            <a:endParaRPr/>
          </a:p>
          <a:p>
            <a:pPr indent="-317500" lvl="1" marL="914400" rtl="0" algn="l">
              <a:spcBef>
                <a:spcPts val="0"/>
              </a:spcBef>
              <a:spcAft>
                <a:spcPts val="0"/>
              </a:spcAft>
              <a:buSzPts val="1400"/>
              <a:buAutoNum type="alphaLcPeriod"/>
            </a:pPr>
            <a:r>
              <a:rPr lang="en-US"/>
              <a:t>It needs to be easy to read for potentially extended periods of time</a:t>
            </a:r>
            <a:endParaRPr/>
          </a:p>
          <a:p>
            <a:pPr indent="-317500" lvl="1" marL="914400" rtl="0" algn="l">
              <a:spcBef>
                <a:spcPts val="0"/>
              </a:spcBef>
              <a:spcAft>
                <a:spcPts val="0"/>
              </a:spcAft>
              <a:buSzPts val="1400"/>
              <a:buAutoNum type="alphaLcPeriod"/>
            </a:pPr>
            <a:r>
              <a:rPr lang="en-US"/>
              <a:t>Its style should remain clean, simple, and above all, consistent.  </a:t>
            </a:r>
            <a:endParaRPr/>
          </a:p>
          <a:p>
            <a:pPr indent="-317500" lvl="1" marL="914400" rtl="0" algn="l">
              <a:spcBef>
                <a:spcPts val="0"/>
              </a:spcBef>
              <a:spcAft>
                <a:spcPts val="0"/>
              </a:spcAft>
              <a:buSzPts val="1400"/>
              <a:buAutoNum type="alphaLcPeriod"/>
            </a:pPr>
            <a:r>
              <a:rPr lang="en-US"/>
              <a:t>Its design should </a:t>
            </a:r>
            <a:endParaRPr/>
          </a:p>
          <a:p>
            <a:pPr indent="-317500" lvl="2" marL="1371600" rtl="0" algn="l">
              <a:spcBef>
                <a:spcPts val="0"/>
              </a:spcBef>
              <a:spcAft>
                <a:spcPts val="0"/>
              </a:spcAft>
              <a:buSzPts val="1400"/>
              <a:buAutoNum type="romanLcPeriod"/>
            </a:pPr>
            <a:r>
              <a:rPr lang="en-US"/>
              <a:t>highlight all the items the designer feels are important to the use of the odp</a:t>
            </a:r>
            <a:endParaRPr/>
          </a:p>
          <a:p>
            <a:pPr indent="-317500" lvl="2" marL="1371600" rtl="0" algn="l">
              <a:spcBef>
                <a:spcPts val="0"/>
              </a:spcBef>
              <a:spcAft>
                <a:spcPts val="0"/>
              </a:spcAft>
              <a:buSzPts val="1400"/>
              <a:buAutoNum type="romanLcPeriod"/>
            </a:pPr>
            <a:r>
              <a:rPr lang="en-US"/>
              <a:t>give the user an idea of the exact kind of data they are going to see, before they click on it</a:t>
            </a:r>
            <a:endParaRPr/>
          </a:p>
          <a:p>
            <a:pPr indent="-317500" lvl="2" marL="1371600" rtl="0" algn="l">
              <a:spcBef>
                <a:spcPts val="0"/>
              </a:spcBef>
              <a:spcAft>
                <a:spcPts val="0"/>
              </a:spcAft>
              <a:buSzPts val="1400"/>
              <a:buAutoNum type="romanLcPeriod"/>
            </a:pPr>
            <a:r>
              <a:rPr lang="en-US"/>
              <a:t>help the user make the best use of the statistical tools given to them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 name="Google Shape;159;g146709b5ae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1463f31600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463f3160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t>Your ODP should be easy to read</a:t>
            </a:r>
            <a:endParaRPr/>
          </a:p>
          <a:p>
            <a:pPr indent="-317500" lvl="0" marL="457200" marR="0" rtl="0" algn="l">
              <a:lnSpc>
                <a:spcPct val="100000"/>
              </a:lnSpc>
              <a:spcBef>
                <a:spcPts val="0"/>
              </a:spcBef>
              <a:spcAft>
                <a:spcPts val="0"/>
              </a:spcAft>
              <a:buSzPts val="1400"/>
              <a:buAutoNum type="arabicPeriod"/>
            </a:pPr>
            <a:r>
              <a:rPr lang="en-US"/>
              <a:t>Your text should be very different in color from the background to ensure that everyone can can read from your page easily</a:t>
            </a:r>
            <a:endParaRPr/>
          </a:p>
          <a:p>
            <a:pPr indent="-317500" lvl="1" marL="914400" marR="0" rtl="0" algn="l">
              <a:lnSpc>
                <a:spcPct val="100000"/>
              </a:lnSpc>
              <a:spcBef>
                <a:spcPts val="0"/>
              </a:spcBef>
              <a:spcAft>
                <a:spcPts val="0"/>
              </a:spcAft>
              <a:buSzPts val="1400"/>
              <a:buAutoNum type="alphaLcPeriod"/>
            </a:pPr>
            <a:r>
              <a:rPr lang="en-US"/>
              <a:t>good pairs are</a:t>
            </a:r>
            <a:endParaRPr/>
          </a:p>
          <a:p>
            <a:pPr indent="-317500" lvl="2" marL="1371600" marR="0" rtl="0" algn="l">
              <a:lnSpc>
                <a:spcPct val="100000"/>
              </a:lnSpc>
              <a:spcBef>
                <a:spcPts val="0"/>
              </a:spcBef>
              <a:spcAft>
                <a:spcPts val="0"/>
              </a:spcAft>
              <a:buSzPts val="1400"/>
              <a:buAutoNum type="romanLcPeriod"/>
            </a:pPr>
            <a:r>
              <a:rPr lang="en-US"/>
              <a:t>black and white</a:t>
            </a:r>
            <a:endParaRPr/>
          </a:p>
          <a:p>
            <a:pPr indent="-317500" lvl="2" marL="1371600" marR="0" rtl="0" algn="l">
              <a:lnSpc>
                <a:spcPct val="100000"/>
              </a:lnSpc>
              <a:spcBef>
                <a:spcPts val="0"/>
              </a:spcBef>
              <a:spcAft>
                <a:spcPts val="0"/>
              </a:spcAft>
              <a:buSzPts val="1400"/>
              <a:buAutoNum type="romanLcPeriod"/>
            </a:pPr>
            <a:r>
              <a:rPr lang="en-US"/>
              <a:t>black and light grey</a:t>
            </a:r>
            <a:endParaRPr/>
          </a:p>
          <a:p>
            <a:pPr indent="-317500" lvl="2" marL="1371600" marR="0" rtl="0" algn="l">
              <a:lnSpc>
                <a:spcPct val="100000"/>
              </a:lnSpc>
              <a:spcBef>
                <a:spcPts val="0"/>
              </a:spcBef>
              <a:spcAft>
                <a:spcPts val="0"/>
              </a:spcAft>
              <a:buSzPts val="1400"/>
              <a:buAutoNum type="romanLcPeriod"/>
            </a:pPr>
            <a:r>
              <a:rPr lang="en-US"/>
              <a:t>vibrant complementary pairs like</a:t>
            </a:r>
            <a:endParaRPr/>
          </a:p>
          <a:p>
            <a:pPr indent="-317500" lvl="3" marL="1828800" marR="0" rtl="0" algn="l">
              <a:lnSpc>
                <a:spcPct val="100000"/>
              </a:lnSpc>
              <a:spcBef>
                <a:spcPts val="0"/>
              </a:spcBef>
              <a:spcAft>
                <a:spcPts val="0"/>
              </a:spcAft>
              <a:buSzPts val="1400"/>
              <a:buAutoNum type="arabicPeriod"/>
            </a:pPr>
            <a:r>
              <a:rPr lang="en-US"/>
              <a:t>red and orange</a:t>
            </a:r>
            <a:endParaRPr/>
          </a:p>
          <a:p>
            <a:pPr indent="-317500" lvl="3" marL="1828800" marR="0" rtl="0" algn="l">
              <a:lnSpc>
                <a:spcPct val="100000"/>
              </a:lnSpc>
              <a:spcBef>
                <a:spcPts val="0"/>
              </a:spcBef>
              <a:spcAft>
                <a:spcPts val="0"/>
              </a:spcAft>
              <a:buSzPts val="1400"/>
              <a:buAutoNum type="arabicPeriod"/>
            </a:pPr>
            <a:r>
              <a:rPr lang="en-US"/>
              <a:t>yellow and orange</a:t>
            </a:r>
            <a:endParaRPr/>
          </a:p>
          <a:p>
            <a:pPr indent="-317500" lvl="3" marL="1828800" marR="0" rtl="0" algn="l">
              <a:lnSpc>
                <a:spcPct val="100000"/>
              </a:lnSpc>
              <a:spcBef>
                <a:spcPts val="0"/>
              </a:spcBef>
              <a:spcAft>
                <a:spcPts val="0"/>
              </a:spcAft>
              <a:buSzPts val="1400"/>
              <a:buAutoNum type="arabicPeriod"/>
            </a:pPr>
            <a:r>
              <a:rPr lang="en-US"/>
              <a:t>blue and yellow</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AutoNum type="arabicPeriod"/>
            </a:pPr>
            <a:r>
              <a:rPr lang="en-US"/>
              <a:t>Your text should be in a neat and legible font, preferably sans-serif</a:t>
            </a:r>
            <a:endParaRPr/>
          </a:p>
          <a:p>
            <a:pPr indent="-317500" lvl="1" marL="914400" marR="0" rtl="0" algn="l">
              <a:lnSpc>
                <a:spcPct val="100000"/>
              </a:lnSpc>
              <a:spcBef>
                <a:spcPts val="0"/>
              </a:spcBef>
              <a:spcAft>
                <a:spcPts val="0"/>
              </a:spcAft>
              <a:buSzPts val="1400"/>
              <a:buAutoNum type="alphaLcPeriod"/>
            </a:pPr>
            <a:r>
              <a:rPr lang="en-US"/>
              <a:t>These two fonts are in the same size, but the top is clearly more readable</a:t>
            </a:r>
            <a:endParaRPr/>
          </a:p>
        </p:txBody>
      </p:sp>
      <p:sp>
        <p:nvSpPr>
          <p:cNvPr id="166" name="Google Shape;166;g1463f31600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146709b5ae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46709b5a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consistent design system can help the user to navigate the site by letting them simply get used to how things are laid out</a:t>
            </a:r>
            <a:endParaRPr/>
          </a:p>
          <a:p>
            <a:pPr indent="0" lvl="0" marL="0" rtl="0" algn="l">
              <a:spcBef>
                <a:spcPts val="0"/>
              </a:spcBef>
              <a:spcAft>
                <a:spcPts val="0"/>
              </a:spcAft>
              <a:buNone/>
            </a:pPr>
            <a:r>
              <a:rPr lang="en-US"/>
              <a:t>Less is more when it comes to colors in an informational site like an ODP, too many flashy colors in the site’s regular design can be distracting, as well as limiting the choice of colors to use as highlights</a:t>
            </a:r>
            <a:endParaRPr/>
          </a:p>
          <a:p>
            <a:pPr indent="0" lvl="0" marL="0" rtl="0" algn="l">
              <a:spcBef>
                <a:spcPts val="0"/>
              </a:spcBef>
              <a:spcAft>
                <a:spcPts val="0"/>
              </a:spcAft>
              <a:buNone/>
            </a:pPr>
            <a:r>
              <a:rPr lang="en-US"/>
              <a:t>The times when one does want to change up the layout are when new tools have been added to the site, but even then, one should change as little as possible </a:t>
            </a:r>
            <a:endParaRPr/>
          </a:p>
          <a:p>
            <a:pPr indent="0" lvl="0" marL="0" rtl="0" algn="l">
              <a:spcBef>
                <a:spcPts val="0"/>
              </a:spcBef>
              <a:spcAft>
                <a:spcPts val="0"/>
              </a:spcAft>
              <a:buNone/>
            </a:pPr>
            <a:r>
              <a:rPr lang="en-US"/>
              <a:t>	Just don’t change up things like the background, for instance, if the addition is just a popup window or a toolbar</a:t>
            </a:r>
            <a:endParaRPr/>
          </a:p>
        </p:txBody>
      </p:sp>
      <p:sp>
        <p:nvSpPr>
          <p:cNvPr id="173" name="Google Shape;173;g146709b5ae_1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146709b5ae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46709b5a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site’s design should draw the user’s eye towards the tools they need to navigate the site</a:t>
            </a:r>
            <a:endParaRPr/>
          </a:p>
          <a:p>
            <a:pPr indent="0" lvl="0" marL="0" rtl="0" algn="l">
              <a:spcBef>
                <a:spcPts val="0"/>
              </a:spcBef>
              <a:spcAft>
                <a:spcPts val="0"/>
              </a:spcAft>
              <a:buNone/>
            </a:pPr>
            <a:r>
              <a:rPr lang="en-US"/>
              <a:t>Ideally, the user should see everything they will need as soon as they open the page</a:t>
            </a:r>
            <a:endParaRPr/>
          </a:p>
          <a:p>
            <a:pPr indent="0" lvl="0" marL="0" rtl="0" algn="l">
              <a:spcBef>
                <a:spcPts val="0"/>
              </a:spcBef>
              <a:spcAft>
                <a:spcPts val="0"/>
              </a:spcAft>
              <a:buNone/>
            </a:pPr>
            <a:r>
              <a:rPr lang="en-US"/>
              <a:t>	see the following example</a:t>
            </a:r>
            <a:endParaRPr/>
          </a:p>
        </p:txBody>
      </p:sp>
      <p:sp>
        <p:nvSpPr>
          <p:cNvPr id="180" name="Google Shape;180;g146709b5ae_1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146709b5ae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46709b5ae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San Francisco ODP’s main page, as you can see, all of the primary functions are visible immediately</a:t>
            </a:r>
            <a:endParaRPr/>
          </a:p>
          <a:p>
            <a:pPr indent="0" lvl="0" marL="0" rtl="0" algn="l">
              <a:spcBef>
                <a:spcPts val="0"/>
              </a:spcBef>
              <a:spcAft>
                <a:spcPts val="0"/>
              </a:spcAft>
              <a:buNone/>
            </a:pPr>
            <a:r>
              <a:rPr lang="en-US"/>
              <a:t>	The search bar, all of the genres of data one can browse by, and a link to another way to browse</a:t>
            </a:r>
            <a:endParaRPr/>
          </a:p>
        </p:txBody>
      </p:sp>
      <p:sp>
        <p:nvSpPr>
          <p:cNvPr id="187" name="Google Shape;187;g146709b5ae_1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114302462b_1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14302462b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114302462b_1_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146709b5ae_1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46709b5a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design of the site should allow a user to get some basic information about the data they’re looking at before they even click on it</a:t>
            </a:r>
            <a:endParaRPr/>
          </a:p>
          <a:p>
            <a:pPr indent="0" lvl="0" marL="0" rtl="0" algn="l">
              <a:spcBef>
                <a:spcPts val="0"/>
              </a:spcBef>
              <a:spcAft>
                <a:spcPts val="0"/>
              </a:spcAft>
              <a:buNone/>
            </a:pPr>
            <a:r>
              <a:rPr lang="en-US"/>
              <a:t>	A user should be able to, at a glance, determine if a link is what they want</a:t>
            </a:r>
            <a:endParaRPr/>
          </a:p>
          <a:p>
            <a:pPr indent="0" lvl="0" marL="0" rtl="0" algn="l">
              <a:spcBef>
                <a:spcPts val="0"/>
              </a:spcBef>
              <a:spcAft>
                <a:spcPts val="0"/>
              </a:spcAft>
              <a:buNone/>
            </a:pPr>
            <a:r>
              <a:rPr lang="en-US"/>
              <a:t>This is an example from Chicago’s ODP, which has several kinds of data to choose from, each with its own color and picture, seen beside every link</a:t>
            </a:r>
            <a:endParaRPr/>
          </a:p>
        </p:txBody>
      </p:sp>
      <p:sp>
        <p:nvSpPr>
          <p:cNvPr id="196" name="Google Shape;196;g146709b5ae_1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146709b5ae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46709b5a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order to maximize use and utility of the site, it should not presume an in-depth knowledge of statistics, o</a:t>
            </a:r>
            <a:r>
              <a:rPr lang="en-US"/>
              <a:t>nce a user has selected a data set to work with, the design should help the user to determine the use of the tools presented to the user</a:t>
            </a:r>
            <a:endParaRPr/>
          </a:p>
          <a:p>
            <a:pPr indent="0" lvl="0" marL="0" rtl="0" algn="l">
              <a:spcBef>
                <a:spcPts val="0"/>
              </a:spcBef>
              <a:spcAft>
                <a:spcPts val="0"/>
              </a:spcAft>
              <a:buNone/>
            </a:pPr>
            <a:r>
              <a:rPr lang="en-US"/>
              <a:t>The sites design should use graphics, colors, and labeling to differentiate the tools it presents to the user</a:t>
            </a:r>
            <a:endParaRPr/>
          </a:p>
          <a:p>
            <a:pPr indent="0" lvl="0" marL="0" rtl="0" algn="l">
              <a:spcBef>
                <a:spcPts val="0"/>
              </a:spcBef>
              <a:spcAft>
                <a:spcPts val="0"/>
              </a:spcAft>
              <a:buNone/>
            </a:pPr>
            <a:r>
              <a:rPr lang="en-US"/>
              <a:t>	graphics are the most important tool of the designer to inform the user, because people are excellent at processing images</a:t>
            </a:r>
            <a:endParaRPr/>
          </a:p>
          <a:p>
            <a:pPr indent="0" lvl="0" marL="0" rtl="0" algn="l">
              <a:spcBef>
                <a:spcPts val="0"/>
              </a:spcBef>
              <a:spcAft>
                <a:spcPts val="0"/>
              </a:spcAft>
              <a:buNone/>
            </a:pPr>
            <a:r>
              <a:rPr lang="en-US"/>
              <a:t>	colors are best used with graphics to help a user either just differentiate similar graphics, or even help to remember the layout of the site across multiple visits</a:t>
            </a:r>
            <a:endParaRPr/>
          </a:p>
          <a:p>
            <a:pPr indent="0" lvl="0" marL="0" rtl="0" algn="l">
              <a:spcBef>
                <a:spcPts val="0"/>
              </a:spcBef>
              <a:spcAft>
                <a:spcPts val="0"/>
              </a:spcAft>
              <a:buNone/>
            </a:pPr>
            <a:r>
              <a:rPr lang="en-US"/>
              <a:t>	labels can be an important tool to help the user deal with the more esoteric tools presented to them, and if the designer can include them without overcrowding the page, then they should, but over-labeling can</a:t>
            </a:r>
            <a:endParaRPr/>
          </a:p>
          <a:p>
            <a:pPr indent="0" lvl="0" marL="0" rtl="0" algn="l">
              <a:spcBef>
                <a:spcPts val="0"/>
              </a:spcBef>
              <a:spcAft>
                <a:spcPts val="0"/>
              </a:spcAft>
              <a:buNone/>
            </a:pPr>
            <a:r>
              <a:rPr lang="en-US"/>
              <a:t>		actually cause the page to be more difficult to make sense of</a:t>
            </a:r>
            <a:endParaRPr/>
          </a:p>
          <a:p>
            <a:pPr indent="0" lvl="0" marL="0" rtl="0" algn="l">
              <a:spcBef>
                <a:spcPts val="0"/>
              </a:spcBef>
              <a:spcAft>
                <a:spcPts val="0"/>
              </a:spcAft>
              <a:buNone/>
            </a:pPr>
            <a:r>
              <a:t/>
            </a:r>
            <a:endParaRPr/>
          </a:p>
        </p:txBody>
      </p:sp>
      <p:sp>
        <p:nvSpPr>
          <p:cNvPr id="205" name="Google Shape;205;g146709b5ae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114302462b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4302462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14302462b_1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114302462b_1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4302462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14302462b_1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1463f31600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463f3160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1463f31600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146709b5ae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46709b5a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146709b5ae_4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46709b5ae_1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46709b5ae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46709b5ae_1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146709b5ae_4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46709b5ae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146709b5ae_4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146709b5ae_1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46709b5ae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46709b5ae_1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46709b5ae_4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46709b5ae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46709b5ae_4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146709b5ae_1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46709b5ae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146709b5ae_1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146709b5ae_4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46709b5ae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46709b5ae_4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146709b5ae_4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46709b5ae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146709b5ae_4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146709b5ae_4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46709b5ae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46709b5ae_4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146709b5ae_4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46709b5ae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146709b5ae_4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146709b5ae_4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46709b5ae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46709b5ae_4_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146709b5ae_4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46709b5ae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146709b5ae_4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146709b5ae_4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46709b5ae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146709b5ae_4_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146709b5ae_4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46709b5ae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146709b5ae_4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114302462b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4302462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14302462b_1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1463f3160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463f316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1463f31600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1463f31600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463f3160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big key to having an open data portal is accessability. Three questions to be asking yourself while critiquing the accessability of your open data portal is, “can I get this data”, much like grocery shopping, where the amount of food you can purchase is dependent upon a lot of things, such as time, location, transportation and even shopping cart size, you must ask is the data actually available to the user with minimal to no restrictions. Next, what data can I get? Is too much available, not enough available, is it of any interest? And finally is this data any usable? Kind of like the disapointment of going to a produce aisle and finding everything limp and brown, is this data something a user would actually want to use? </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US">
                <a:solidFill>
                  <a:srgbClr val="FF0000"/>
                </a:solidFill>
              </a:rPr>
              <a:t>add link to datasets</a:t>
            </a:r>
            <a:endParaRPr>
              <a:solidFill>
                <a:srgbClr val="FF0000"/>
              </a:solidFill>
            </a:endParaRPr>
          </a:p>
          <a:p>
            <a:pPr indent="0" lvl="0" marL="0" rtl="0" algn="l">
              <a:spcBef>
                <a:spcPts val="0"/>
              </a:spcBef>
              <a:spcAft>
                <a:spcPts val="0"/>
              </a:spcAft>
              <a:buNone/>
            </a:pPr>
            <a:r>
              <a:t/>
            </a:r>
            <a:endParaRPr>
              <a:solidFill>
                <a:srgbClr val="FF0000"/>
              </a:solidFill>
            </a:endParaRPr>
          </a:p>
        </p:txBody>
      </p:sp>
      <p:sp>
        <p:nvSpPr>
          <p:cNvPr id="362" name="Google Shape;362;g1463f31600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1463f31600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463f3160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the first thing can I get this data? Are there restrictions? Can I only download so much data at a time? What licenses must I agree to? Well, some good news, in having an open data portal, like yours, with no licensing restrictions, or major restrictions you do in fact pass these requirements. </a:t>
            </a:r>
            <a:endParaRPr/>
          </a:p>
        </p:txBody>
      </p:sp>
      <p:sp>
        <p:nvSpPr>
          <p:cNvPr id="372" name="Google Shape;372;g1463f31600_0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1463f31600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463f3160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continue with Availability, just because the data is restriction free, does not mean it is available. I may know that I can hop on a bus and get to my destination, but if none of the busses are labeled with which route they are going, there is no way I will reach my destination. This is where you need to keep labels clear, properly list years and continually provide all the data you have. We have already discussed more in depth navigation and getting to your data set. But this should be brought up again in this context to discuss the content of your labels. </a:t>
            </a:r>
            <a:endParaRPr/>
          </a:p>
        </p:txBody>
      </p:sp>
      <p:sp>
        <p:nvSpPr>
          <p:cNvPr id="379" name="Google Shape;379;g1463f31600_0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1463f31600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463f3160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we have a sample of the san francisco search page vs the arlington county. Looking at the san francisco open data, it is clear in the title what the data set is of and when it is coming from. The blurb at the bottom is an addition but is nice to inform the user more details of the dataset. Looking at the arlington county, while there are simple titles, it is not clear exactly what the “site plan” is or the context of “improvement extererior” There is also minimal information regarding the dates of the data. It is unclear until you go into the data what you are actually going to be looking at. This makes the user’s experience much longer and far more tedious. </a:t>
            </a:r>
            <a:endParaRPr/>
          </a:p>
        </p:txBody>
      </p:sp>
      <p:sp>
        <p:nvSpPr>
          <p:cNvPr id="386" name="Google Shape;386;g1463f31600_0_1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1463f31600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463f3160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 important thing to note is that the dates are important to highlight and label properly because it changes how you can analyze the data. If the dataset includes data from multiple years, make sure to include the range of these years so that users can look at changes over time and create models. Otherwise it is hard one, to know what years you are looking at and two, how useful the dataset it at first glance. </a:t>
            </a:r>
            <a:endParaRPr/>
          </a:p>
        </p:txBody>
      </p:sp>
      <p:sp>
        <p:nvSpPr>
          <p:cNvPr id="401" name="Google Shape;401;g1463f31600_0_1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1463f31600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463f3160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Safety is a big issue in the new age of open data. This gets at the quesiton of what data can I get? While having enough data up and free for the public, it is important to not always include everything. A big thing to be careful of is PIIs (personally identifiable information). These should be avoided for the safety of individuals and legal purposes. While it is decided what is okay on a case to case basis, staying on the safe side is never a bad idea. </a:t>
            </a:r>
            <a:endParaRPr/>
          </a:p>
        </p:txBody>
      </p:sp>
      <p:sp>
        <p:nvSpPr>
          <p:cNvPr id="409" name="Google Shape;409;g1463f31600_0_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1463f31600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463f3160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more detail, a PII is any amount of personal information which could link a data value to a particular individual. Basically, if you can look at the dataset and find out exactly who is being recorded, you have a PII.</a:t>
            </a:r>
            <a:endParaRPr/>
          </a:p>
        </p:txBody>
      </p:sp>
      <p:sp>
        <p:nvSpPr>
          <p:cNvPr id="416" name="Google Shape;416;g1463f31600_0_1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1463f31600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463f3160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FInally, we have to ask, is this data usable? Website and dataset code should be available to help users understand where everything is coming from and to make their own changes to algorithms </a:t>
            </a:r>
            <a:endParaRPr/>
          </a:p>
        </p:txBody>
      </p:sp>
      <p:sp>
        <p:nvSpPr>
          <p:cNvPr id="423" name="Google Shape;423;g1463f31600_0_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1463f31600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463f3160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APIs are used by businesses and entrepreneurs to analyze the community to better meet the area's needs. And app developers can use APIs to create useful walkability apps or services apps. While you may have the API available, it is important to note, these APIs are useless unless the data has a basic tidy structure shown in the previous section. </a:t>
            </a:r>
            <a:endParaRPr/>
          </a:p>
        </p:txBody>
      </p:sp>
      <p:sp>
        <p:nvSpPr>
          <p:cNvPr id="430" name="Google Shape;430;g1463f31600_0_1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114302462b_2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14302462b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114302462b_2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114302462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430246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114302462b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1463f31600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463f3160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463f31600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1463f31600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463f3160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463f31600_6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1463f31600_6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463f31600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463f31600_6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1463f31600_6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463f31600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463f31600_6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1463f31600_6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463f31600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1463f31600_6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114302462b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14302462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114302462b_1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146709b5ae_14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46709b5ae_1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When providing users of the open data portal with pre-made data visualizations or the ability to create their own visualizations, there are two areas that need your careful consideration: appearance and access.</a:t>
            </a:r>
            <a:endParaRPr/>
          </a:p>
        </p:txBody>
      </p:sp>
      <p:sp>
        <p:nvSpPr>
          <p:cNvPr id="500" name="Google Shape;500;g146709b5ae_14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1463f31600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463f3160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the appearance aspect, you should be certain that all visualizations pre-made or created via the portal are clearly label throughout (axes, titles ,etc); remain true to the data and don’t mislead the viewer; avoid unecessary elements, also known as chartjunk, that crowd the view and obfuscate the information presented. A special bonus would be to ensure that all pre-made visualization contribute </a:t>
            </a:r>
            <a:r>
              <a:rPr lang="en-US" sz="1100">
                <a:highlight>
                  <a:srgbClr val="FFFFFF"/>
                </a:highlight>
                <a:latin typeface="Arial"/>
                <a:ea typeface="Arial"/>
                <a:cs typeface="Arial"/>
                <a:sym typeface="Arial"/>
              </a:rPr>
              <a:t>to the overall </a:t>
            </a:r>
            <a:r>
              <a:rPr i="1" lang="en-US" sz="1100">
                <a:highlight>
                  <a:srgbClr val="FFFFFF"/>
                </a:highlight>
                <a:latin typeface="Arial"/>
                <a:ea typeface="Arial"/>
                <a:cs typeface="Arial"/>
                <a:sym typeface="Arial"/>
              </a:rPr>
              <a:t>understanding and utility</a:t>
            </a:r>
            <a:r>
              <a:rPr lang="en-US" sz="1100">
                <a:highlight>
                  <a:srgbClr val="FFFFFF"/>
                </a:highlight>
                <a:latin typeface="Arial"/>
                <a:ea typeface="Arial"/>
                <a:cs typeface="Arial"/>
                <a:sym typeface="Arial"/>
              </a:rPr>
              <a:t> of the data source they show. A great visualization tells a </a:t>
            </a:r>
            <a:r>
              <a:rPr i="1" lang="en-US" sz="1100">
                <a:highlight>
                  <a:srgbClr val="FFFFFF"/>
                </a:highlight>
                <a:latin typeface="Arial"/>
                <a:ea typeface="Arial"/>
                <a:cs typeface="Arial"/>
                <a:sym typeface="Arial"/>
              </a:rPr>
              <a:t>story </a:t>
            </a:r>
            <a:r>
              <a:rPr lang="en-US" sz="1100">
                <a:highlight>
                  <a:srgbClr val="FFFFFF"/>
                </a:highlight>
                <a:latin typeface="Arial"/>
                <a:ea typeface="Arial"/>
                <a:cs typeface="Arial"/>
                <a:sym typeface="Arial"/>
              </a:rPr>
              <a:t>about the data.</a:t>
            </a:r>
            <a:endParaRPr sz="1100">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507" name="Google Shape;507;g1463f31600_0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1464656c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464656c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Left example: pretty good, but the viewer has to expend extra mental energy to determine what the axes are showing. </a:t>
            </a:r>
            <a:endParaRPr/>
          </a:p>
          <a:p>
            <a:pPr indent="0" lvl="0" marL="0" rtl="0" algn="l">
              <a:spcBef>
                <a:spcPts val="0"/>
              </a:spcBef>
              <a:spcAft>
                <a:spcPts val="0"/>
              </a:spcAft>
              <a:buNone/>
            </a:pPr>
            <a:r>
              <a:rPr lang="en-US"/>
              <a:t>Right example: Clearly labeled x and y axes and legend.</a:t>
            </a:r>
            <a:endParaRPr/>
          </a:p>
        </p:txBody>
      </p:sp>
      <p:sp>
        <p:nvSpPr>
          <p:cNvPr id="514" name="Google Shape;514;g1464656c52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1464656c52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464656c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Left: Misleading. Range of y-axis is only about 5% of the max value, making it look like employment has quintupled in a year!</a:t>
            </a:r>
            <a:endParaRPr/>
          </a:p>
          <a:p>
            <a:pPr indent="0" lvl="0" marL="0" rtl="0" algn="l">
              <a:spcBef>
                <a:spcPts val="0"/>
              </a:spcBef>
              <a:spcAft>
                <a:spcPts val="0"/>
              </a:spcAft>
              <a:buNone/>
            </a:pPr>
            <a:r>
              <a:rPr lang="en-US"/>
              <a:t>Right: y-axis starts at zero, presenting the data much more truthfully. Made by downloading data! Yay AC! </a:t>
            </a:r>
            <a:endParaRPr/>
          </a:p>
        </p:txBody>
      </p:sp>
      <p:sp>
        <p:nvSpPr>
          <p:cNvPr id="526" name="Google Shape;526;g1464656c52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114302462b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4302462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14302462b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1464656c52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464656c5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Left example: People are superfluous and misleading.  1 person corresponds to 259 people moving into AC, while 4 people correspond to 3,469 people moving into AC. But, the number of people from DC is actually 13 times as many as the number of people from PGC.  Numbers are also printed: just use the numbers or update the visual to have 1 cartoon person represent, say 250 real people.</a:t>
            </a:r>
            <a:endParaRPr/>
          </a:p>
          <a:p>
            <a:pPr indent="0" lvl="0" marL="0" rtl="0" algn="l">
              <a:spcBef>
                <a:spcPts val="0"/>
              </a:spcBef>
              <a:spcAft>
                <a:spcPts val="0"/>
              </a:spcAft>
              <a:buNone/>
            </a:pPr>
            <a:r>
              <a:rPr lang="en-US"/>
              <a:t>Right example: Overplotting and chark junk avoided by grouping incidents in the same areas until you zoom in to street level, revealing the individual incidents as pins.</a:t>
            </a:r>
            <a:endParaRPr/>
          </a:p>
        </p:txBody>
      </p:sp>
      <p:sp>
        <p:nvSpPr>
          <p:cNvPr id="538" name="Google Shape;538;g1464656c52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1464656c52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464656c5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second aspect, visualization access, concerns the ability of the users of the ODP to create their own charts, maps, etc within the ODP. These tools should be quickly and easily accessible from the data view; the tools for creating visualizations should be clearly labeled and easy to navigate through. A special bonus would be to have the available visualizations be reactive to the data type. What I mean by that is that a scatterplot is an option for all numerical data, but not for all categorical data. </a:t>
            </a:r>
            <a:endParaRPr/>
          </a:p>
        </p:txBody>
      </p:sp>
      <p:sp>
        <p:nvSpPr>
          <p:cNvPr id="550" name="Google Shape;550;g1464656c52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1464656c52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464656c5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Left example: The tools for visualization are hidden in the pivot table tab. Without clicking around, it’s not discoverable.</a:t>
            </a:r>
            <a:endParaRPr/>
          </a:p>
          <a:p>
            <a:pPr indent="0" lvl="0" marL="0" rtl="0" algn="l">
              <a:spcBef>
                <a:spcPts val="0"/>
              </a:spcBef>
              <a:spcAft>
                <a:spcPts val="0"/>
              </a:spcAft>
              <a:buNone/>
            </a:pPr>
            <a:r>
              <a:rPr lang="en-US"/>
              <a:t>Right example: The visualization tab is easily seen on top of the data table you’re looking at. </a:t>
            </a:r>
            <a:endParaRPr/>
          </a:p>
        </p:txBody>
      </p:sp>
      <p:sp>
        <p:nvSpPr>
          <p:cNvPr id="557" name="Google Shape;557;g1464656c52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1464656c52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464656c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example: On the left, you cannot view the data and the visualization at the same time, which makes it difficult to know how to manipulate the visualization to create the best story. ON the right, the fields section is difficult to understand and use to create a visualization.</a:t>
            </a:r>
            <a:endParaRPr/>
          </a:p>
        </p:txBody>
      </p:sp>
      <p:sp>
        <p:nvSpPr>
          <p:cNvPr id="569" name="Google Shape;569;g1464656c52_0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146709b5ae_14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46709b5ae_1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Top: The options available for visualization are neat, clear, and easy to select. Drop down menu.</a:t>
            </a:r>
            <a:endParaRPr/>
          </a:p>
          <a:p>
            <a:pPr indent="0" lvl="0" marL="0" rtl="0" algn="l">
              <a:spcBef>
                <a:spcPts val="0"/>
              </a:spcBef>
              <a:spcAft>
                <a:spcPts val="0"/>
              </a:spcAft>
              <a:buNone/>
            </a:pPr>
            <a:r>
              <a:rPr lang="en-US"/>
              <a:t>Bottom: The data being visualized is seen with the visualization which helps refine the visualization creation process. </a:t>
            </a:r>
            <a:endParaRPr/>
          </a:p>
        </p:txBody>
      </p:sp>
      <p:sp>
        <p:nvSpPr>
          <p:cNvPr id="578" name="Google Shape;578;g146709b5ae_14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114302462b_1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14302462b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114302462b_1_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1463f31600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463f3160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CHANGE FONT SIZE MILLI!!!!!!!!!!!!</a:t>
            </a:r>
            <a:endParaRPr/>
          </a:p>
        </p:txBody>
      </p:sp>
      <p:sp>
        <p:nvSpPr>
          <p:cNvPr id="86" name="Google Shape;86;g1463f31600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1463f31600_7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463f31600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US" sz="1100">
                <a:latin typeface="Arial"/>
                <a:ea typeface="Arial"/>
                <a:cs typeface="Arial"/>
                <a:sym typeface="Arial"/>
              </a:rPr>
              <a:t>Nest folders and links by topics</a:t>
            </a:r>
            <a:endParaRPr sz="1100">
              <a:latin typeface="Arial"/>
              <a:ea typeface="Arial"/>
              <a:cs typeface="Arial"/>
              <a:sym typeface="Arial"/>
            </a:endParaRPr>
          </a:p>
          <a:p>
            <a:pPr indent="-298450" lvl="1" marL="914400" rtl="0" algn="l">
              <a:spcBef>
                <a:spcPts val="0"/>
              </a:spcBef>
              <a:spcAft>
                <a:spcPts val="0"/>
              </a:spcAft>
              <a:buSzPts val="1100"/>
              <a:buFont typeface="Arial"/>
              <a:buChar char="○"/>
            </a:pPr>
            <a:r>
              <a:rPr lang="en-US" sz="1100">
                <a:latin typeface="Arial"/>
                <a:ea typeface="Arial"/>
                <a:cs typeface="Arial"/>
                <a:sym typeface="Arial"/>
              </a:rPr>
              <a:t>Site hierarchy need to be clear and minimize the user’s steps to navigate to a particular page</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THROW THEM A BONE: say something about how they might have been making a place holder to put something else in the folder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93" name="Google Shape;93;g1463f31600_7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1463f31600_7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463f31600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BLOW UP THE LIST include link even if is from Arlington</a:t>
            </a:r>
            <a:endParaRPr/>
          </a:p>
        </p:txBody>
      </p:sp>
      <p:sp>
        <p:nvSpPr>
          <p:cNvPr id="104" name="Google Shape;104;g1463f31600_7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rotWithShape="1">
          <a:blip r:embed="rId2">
            <a:alphaModFix/>
          </a:blip>
          <a:stretch>
            <a:fillRect b="0" l="0" r="0" t="0"/>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1597832"/>
            <a:ext cx="7772400" cy="1102519"/>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Cabin"/>
              <a:buNone/>
              <a:defRPr b="0" i="0" sz="3200" u="none" cap="none" strike="noStrike">
                <a:solidFill>
                  <a:schemeClr val="dk1"/>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 name="Google Shape;15;p2"/>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lstStyle>
            <a:lvl1pPr indent="0" lvl="0" marL="0" marR="0" rtl="0" algn="ctr">
              <a:spcBef>
                <a:spcPts val="560"/>
              </a:spcBef>
              <a:spcAft>
                <a:spcPts val="0"/>
              </a:spcAft>
              <a:buClr>
                <a:srgbClr val="888888"/>
              </a:buClr>
              <a:buSzPts val="2800"/>
              <a:buFont typeface="Arial"/>
              <a:buNone/>
              <a:defRPr b="0" i="0" sz="2800" u="none" cap="none" strike="noStrike">
                <a:solidFill>
                  <a:srgbClr val="888888"/>
                </a:solidFill>
                <a:latin typeface="Gill Sans"/>
                <a:ea typeface="Gill Sans"/>
                <a:cs typeface="Gill Sans"/>
                <a:sym typeface="Gill Sans"/>
              </a:defRPr>
            </a:lvl1pPr>
            <a:lvl2pPr indent="0" lvl="1" marL="457200" marR="0" rtl="0" algn="ctr">
              <a:spcBef>
                <a:spcPts val="480"/>
              </a:spcBef>
              <a:spcAft>
                <a:spcPts val="0"/>
              </a:spcAft>
              <a:buClr>
                <a:srgbClr val="888888"/>
              </a:buClr>
              <a:buSzPts val="2400"/>
              <a:buFont typeface="Arial"/>
              <a:buNone/>
              <a:defRPr b="0" i="0" sz="2400" u="none" cap="none" strike="noStrike">
                <a:solidFill>
                  <a:srgbClr val="888888"/>
                </a:solidFill>
                <a:latin typeface="Gill Sans"/>
                <a:ea typeface="Gill Sans"/>
                <a:cs typeface="Gill Sans"/>
                <a:sym typeface="Gill Sans"/>
              </a:defRPr>
            </a:lvl2pPr>
            <a:lvl3pPr indent="0" lvl="2" marL="914400" marR="0" rtl="0" algn="ctr">
              <a:spcBef>
                <a:spcPts val="400"/>
              </a:spcBef>
              <a:spcAft>
                <a:spcPts val="0"/>
              </a:spcAft>
              <a:buClr>
                <a:srgbClr val="888888"/>
              </a:buClr>
              <a:buSzPts val="2000"/>
              <a:buFont typeface="Arial"/>
              <a:buNone/>
              <a:defRPr b="0" i="0" sz="2000" u="none" cap="none" strike="noStrike">
                <a:solidFill>
                  <a:srgbClr val="888888"/>
                </a:solidFill>
                <a:latin typeface="Gill Sans"/>
                <a:ea typeface="Gill Sans"/>
                <a:cs typeface="Gill Sans"/>
                <a:sym typeface="Gill Sans"/>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Gill Sans"/>
                <a:ea typeface="Gill Sans"/>
                <a:cs typeface="Gill Sans"/>
                <a:sym typeface="Gill Sans"/>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Gill Sans"/>
                <a:ea typeface="Gill Sans"/>
                <a:cs typeface="Gill Sans"/>
                <a:sym typeface="Gill Sans"/>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p:cSld name="Picture with Caption">
    <p:spTree>
      <p:nvGrpSpPr>
        <p:cNvPr id="43" name="Shape 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Clr>
                <a:schemeClr val="dk1"/>
              </a:buClr>
              <a:buSzPts val="1400"/>
              <a:buFont typeface="Cabin"/>
              <a:buNone/>
              <a:defRPr b="0" i="0" sz="3200" u="none" cap="none" strike="noStrike">
                <a:solidFill>
                  <a:schemeClr val="dk1"/>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 name="Google Shape;18;p3"/>
          <p:cNvSpPr txBox="1"/>
          <p:nvPr>
            <p:ph idx="1" type="body"/>
          </p:nvPr>
        </p:nvSpPr>
        <p:spPr>
          <a:xfrm>
            <a:off x="457200" y="1006078"/>
            <a:ext cx="8229600" cy="3394472"/>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Gill Sans"/>
                <a:ea typeface="Gill Sans"/>
                <a:cs typeface="Gill Sans"/>
                <a:sym typeface="Gill Sans"/>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Screen Shot 2015-12-08 at 7.04.00 PM.png" id="19" name="Google Shape;19;p3"/>
          <p:cNvPicPr preferRelativeResize="0"/>
          <p:nvPr/>
        </p:nvPicPr>
        <p:blipFill rotWithShape="1">
          <a:blip r:embed="rId2">
            <a:alphaModFix/>
          </a:blip>
          <a:srcRect b="0" l="0" r="0" t="0"/>
          <a:stretch/>
        </p:blipFill>
        <p:spPr>
          <a:xfrm>
            <a:off x="782990" y="4763718"/>
            <a:ext cx="3708983" cy="356896"/>
          </a:xfrm>
          <a:prstGeom prst="rect">
            <a:avLst/>
          </a:prstGeom>
          <a:noFill/>
          <a:ln>
            <a:noFill/>
          </a:ln>
        </p:spPr>
      </p:pic>
      <p:pic>
        <p:nvPicPr>
          <p:cNvPr descr="Screen Shot 2015-12-08 at 7.04.00 PM.png" id="20" name="Google Shape;20;p3"/>
          <p:cNvPicPr preferRelativeResize="0"/>
          <p:nvPr/>
        </p:nvPicPr>
        <p:blipFill rotWithShape="1">
          <a:blip r:embed="rId2">
            <a:alphaModFix/>
          </a:blip>
          <a:srcRect b="0" l="0" r="0" t="0"/>
          <a:stretch/>
        </p:blipFill>
        <p:spPr>
          <a:xfrm>
            <a:off x="782990" y="4763718"/>
            <a:ext cx="3708983" cy="3568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 name="Shape 21"/>
        <p:cNvGrpSpPr/>
        <p:nvPr/>
      </p:nvGrpSpPr>
      <p:grpSpPr>
        <a:xfrm>
          <a:off x="0" y="0"/>
          <a:ext cx="0" cy="0"/>
          <a:chOff x="0" y="0"/>
          <a:chExt cx="0" cy="0"/>
        </a:xfrm>
      </p:grpSpPr>
      <p:sp>
        <p:nvSpPr>
          <p:cNvPr id="22" name="Google Shape;22;p4"/>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Clr>
                <a:schemeClr val="dk1"/>
              </a:buClr>
              <a:buSzPts val="1400"/>
              <a:buFont typeface="Cabin"/>
              <a:buNone/>
              <a:defRPr b="0" i="0" sz="3200" u="none" cap="none" strike="noStrike">
                <a:solidFill>
                  <a:schemeClr val="dk1"/>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 name="Shape 23"/>
        <p:cNvGrpSpPr/>
        <p:nvPr/>
      </p:nvGrpSpPr>
      <p:grpSpPr>
        <a:xfrm>
          <a:off x="0" y="0"/>
          <a:ext cx="0" cy="0"/>
          <a:chOff x="0" y="0"/>
          <a:chExt cx="0" cy="0"/>
        </a:xfrm>
      </p:grpSpPr>
      <p:pic>
        <p:nvPicPr>
          <p:cNvPr descr="Screen Shot 2015-12-08 at 7.04.00 PM.png" id="24" name="Google Shape;24;p5"/>
          <p:cNvPicPr preferRelativeResize="0"/>
          <p:nvPr/>
        </p:nvPicPr>
        <p:blipFill rotWithShape="1">
          <a:blip r:embed="rId2">
            <a:alphaModFix/>
          </a:blip>
          <a:srcRect b="0" l="0" r="0" t="0"/>
          <a:stretch/>
        </p:blipFill>
        <p:spPr>
          <a:xfrm>
            <a:off x="782990" y="4705350"/>
            <a:ext cx="3708983" cy="35689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 name="Shape 25"/>
        <p:cNvGrpSpPr/>
        <p:nvPr/>
      </p:nvGrpSpPr>
      <p:grpSpPr>
        <a:xfrm>
          <a:off x="0" y="0"/>
          <a:ext cx="0" cy="0"/>
          <a:chOff x="0" y="0"/>
          <a:chExt cx="0" cy="0"/>
        </a:xfrm>
      </p:grpSpPr>
      <p:sp>
        <p:nvSpPr>
          <p:cNvPr id="26" name="Google Shape;26;p6"/>
          <p:cNvSpPr txBox="1"/>
          <p:nvPr>
            <p:ph type="title"/>
          </p:nvPr>
        </p:nvSpPr>
        <p:spPr>
          <a:xfrm>
            <a:off x="722313" y="3305176"/>
            <a:ext cx="7772400" cy="1021556"/>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1"/>
              </a:buClr>
              <a:buSzPts val="1400"/>
              <a:buFont typeface="Cabin"/>
              <a:buNone/>
              <a:defRPr b="1" i="0" sz="3200" u="none" cap="none" strike="noStrike">
                <a:solidFill>
                  <a:schemeClr val="dk1"/>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7" name="Google Shape;27;p6"/>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800"/>
              <a:buFont typeface="Arial"/>
              <a:buNone/>
              <a:defRPr b="0" i="0" sz="2000" u="none" cap="none" strike="noStrike">
                <a:solidFill>
                  <a:srgbClr val="888888"/>
                </a:solidFill>
                <a:latin typeface="Gill Sans"/>
                <a:ea typeface="Gill Sans"/>
                <a:cs typeface="Gill Sans"/>
                <a:sym typeface="Gill Sans"/>
              </a:defRPr>
            </a:lvl1pPr>
            <a:lvl2pPr indent="-228600" lvl="1" marL="914400" marR="0" rtl="0" algn="l">
              <a:spcBef>
                <a:spcPts val="360"/>
              </a:spcBef>
              <a:spcAft>
                <a:spcPts val="0"/>
              </a:spcAft>
              <a:buClr>
                <a:srgbClr val="888888"/>
              </a:buClr>
              <a:buSzPts val="2400"/>
              <a:buFont typeface="Arial"/>
              <a:buNone/>
              <a:defRPr b="0" i="0" sz="1800" u="none" cap="none" strike="noStrike">
                <a:solidFill>
                  <a:srgbClr val="888888"/>
                </a:solidFill>
                <a:latin typeface="Gill Sans"/>
                <a:ea typeface="Gill Sans"/>
                <a:cs typeface="Gill Sans"/>
                <a:sym typeface="Gill Sans"/>
              </a:defRPr>
            </a:lvl2pPr>
            <a:lvl3pPr indent="-228600" lvl="2" marL="1371600" marR="0" rtl="0" algn="l">
              <a:spcBef>
                <a:spcPts val="320"/>
              </a:spcBef>
              <a:spcAft>
                <a:spcPts val="0"/>
              </a:spcAft>
              <a:buClr>
                <a:srgbClr val="888888"/>
              </a:buClr>
              <a:buSzPts val="2000"/>
              <a:buFont typeface="Arial"/>
              <a:buNone/>
              <a:defRPr b="0" i="0" sz="1600" u="none" cap="none" strike="noStrike">
                <a:solidFill>
                  <a:srgbClr val="888888"/>
                </a:solidFill>
                <a:latin typeface="Gill Sans"/>
                <a:ea typeface="Gill Sans"/>
                <a:cs typeface="Gill Sans"/>
                <a:sym typeface="Gill Sans"/>
              </a:defRPr>
            </a:lvl3pPr>
            <a:lvl4pPr indent="-228600" lvl="3" marL="1828800" marR="0" rtl="0" algn="l">
              <a:spcBef>
                <a:spcPts val="280"/>
              </a:spcBef>
              <a:spcAft>
                <a:spcPts val="0"/>
              </a:spcAft>
              <a:buClr>
                <a:srgbClr val="888888"/>
              </a:buClr>
              <a:buSzPts val="2000"/>
              <a:buFont typeface="Arial"/>
              <a:buNone/>
              <a:defRPr b="0" i="0" sz="1400" u="none" cap="none" strike="noStrike">
                <a:solidFill>
                  <a:srgbClr val="888888"/>
                </a:solidFill>
                <a:latin typeface="Gill Sans"/>
                <a:ea typeface="Gill Sans"/>
                <a:cs typeface="Gill Sans"/>
                <a:sym typeface="Gill Sans"/>
              </a:defRPr>
            </a:lvl4pPr>
            <a:lvl5pPr indent="-228600" lvl="4" marL="2286000" marR="0" rtl="0" algn="l">
              <a:spcBef>
                <a:spcPts val="280"/>
              </a:spcBef>
              <a:spcAft>
                <a:spcPts val="0"/>
              </a:spcAft>
              <a:buClr>
                <a:srgbClr val="888888"/>
              </a:buClr>
              <a:buSzPts val="2000"/>
              <a:buFont typeface="Arial"/>
              <a:buNone/>
              <a:defRPr b="0" i="0" sz="1400" u="none" cap="none" strike="noStrike">
                <a:solidFill>
                  <a:srgbClr val="888888"/>
                </a:solidFill>
                <a:latin typeface="Gill Sans"/>
                <a:ea typeface="Gill Sans"/>
                <a:cs typeface="Gill Sans"/>
                <a:sym typeface="Gill Sans"/>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8" name="Shape 28"/>
        <p:cNvGrpSpPr/>
        <p:nvPr/>
      </p:nvGrpSpPr>
      <p:grpSpPr>
        <a:xfrm>
          <a:off x="0" y="0"/>
          <a:ext cx="0" cy="0"/>
          <a:chOff x="0" y="0"/>
          <a:chExt cx="0" cy="0"/>
        </a:xfrm>
      </p:grpSpPr>
      <p:sp>
        <p:nvSpPr>
          <p:cNvPr id="29" name="Google Shape;29;p7"/>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Clr>
                <a:schemeClr val="dk1"/>
              </a:buClr>
              <a:buSzPts val="1400"/>
              <a:buFont typeface="Cabin"/>
              <a:buNone/>
              <a:defRPr b="0" i="0" sz="3200" u="none" cap="none" strike="noStrike">
                <a:solidFill>
                  <a:schemeClr val="dk1"/>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0" name="Google Shape;30;p7"/>
          <p:cNvSpPr txBox="1"/>
          <p:nvPr>
            <p:ph idx="1" type="body"/>
          </p:nvPr>
        </p:nvSpPr>
        <p:spPr>
          <a:xfrm>
            <a:off x="457200" y="1006078"/>
            <a:ext cx="4038600" cy="3394472"/>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Gill Sans"/>
                <a:ea typeface="Gill Sans"/>
                <a:cs typeface="Gill Sans"/>
                <a:sym typeface="Gill Sans"/>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7"/>
          <p:cNvSpPr txBox="1"/>
          <p:nvPr>
            <p:ph idx="2" type="body"/>
          </p:nvPr>
        </p:nvSpPr>
        <p:spPr>
          <a:xfrm>
            <a:off x="4648200" y="1006078"/>
            <a:ext cx="4038600" cy="3394472"/>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Gill Sans"/>
                <a:ea typeface="Gill Sans"/>
                <a:cs typeface="Gill Sans"/>
                <a:sym typeface="Gill Sans"/>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2" name="Shape 32"/>
        <p:cNvGrpSpPr/>
        <p:nvPr/>
      </p:nvGrpSpPr>
      <p:grpSpPr>
        <a:xfrm>
          <a:off x="0" y="0"/>
          <a:ext cx="0" cy="0"/>
          <a:chOff x="0" y="0"/>
          <a:chExt cx="0" cy="0"/>
        </a:xfrm>
      </p:grpSpPr>
      <p:sp>
        <p:nvSpPr>
          <p:cNvPr id="33" name="Google Shape;33;p8"/>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Clr>
                <a:schemeClr val="dk1"/>
              </a:buClr>
              <a:buSzPts val="1400"/>
              <a:buFont typeface="Cabin"/>
              <a:buNone/>
              <a:defRPr b="0" i="0" sz="3200" u="none" cap="none" strike="noStrike">
                <a:solidFill>
                  <a:schemeClr val="dk1"/>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4" name="Google Shape;34;p8"/>
          <p:cNvSpPr txBox="1"/>
          <p:nvPr>
            <p:ph idx="1" type="body"/>
          </p:nvPr>
        </p:nvSpPr>
        <p:spPr>
          <a:xfrm>
            <a:off x="457200" y="1033465"/>
            <a:ext cx="4040188" cy="479822"/>
          </a:xfrm>
          <a:prstGeom prst="rect">
            <a:avLst/>
          </a:prstGeom>
          <a:noFill/>
          <a:ln>
            <a:noFill/>
          </a:ln>
        </p:spPr>
        <p:txBody>
          <a:bodyPr anchorCtr="0" anchor="b" bIns="91425" lIns="91425" spcFirstLastPara="1" rIns="91425" wrap="square" tIns="91425"/>
          <a:lstStyle>
            <a:lvl1pPr indent="-228600" lvl="0" marL="457200" marR="0" rtl="0" algn="l">
              <a:spcBef>
                <a:spcPts val="560"/>
              </a:spcBef>
              <a:spcAft>
                <a:spcPts val="0"/>
              </a:spcAft>
              <a:buClr>
                <a:schemeClr val="dk1"/>
              </a:buClr>
              <a:buSzPts val="2800"/>
              <a:buFont typeface="Arial"/>
              <a:buNone/>
              <a:defRPr b="1" i="0" sz="2800" u="none" cap="none" strike="noStrike">
                <a:solidFill>
                  <a:schemeClr val="dk1"/>
                </a:solidFill>
                <a:latin typeface="Gill Sans"/>
                <a:ea typeface="Gill Sans"/>
                <a:cs typeface="Gill Sans"/>
                <a:sym typeface="Gill Sans"/>
              </a:defRPr>
            </a:lvl1pPr>
            <a:lvl2pPr indent="-228600" lvl="1" marL="914400" marR="0" rtl="0" algn="l">
              <a:spcBef>
                <a:spcPts val="400"/>
              </a:spcBef>
              <a:spcAft>
                <a:spcPts val="0"/>
              </a:spcAft>
              <a:buClr>
                <a:schemeClr val="dk1"/>
              </a:buClr>
              <a:buSzPts val="2400"/>
              <a:buFont typeface="Arial"/>
              <a:buNone/>
              <a:defRPr b="1" i="0" sz="2000" u="none" cap="none" strike="noStrike">
                <a:solidFill>
                  <a:schemeClr val="dk1"/>
                </a:solidFill>
                <a:latin typeface="Gill Sans"/>
                <a:ea typeface="Gill Sans"/>
                <a:cs typeface="Gill Sans"/>
                <a:sym typeface="Gill Sans"/>
              </a:defRPr>
            </a:lvl2pPr>
            <a:lvl3pPr indent="-228600" lvl="2" marL="1371600" marR="0" rtl="0" algn="l">
              <a:spcBef>
                <a:spcPts val="360"/>
              </a:spcBef>
              <a:spcAft>
                <a:spcPts val="0"/>
              </a:spcAft>
              <a:buClr>
                <a:schemeClr val="dk1"/>
              </a:buClr>
              <a:buSzPts val="2000"/>
              <a:buFont typeface="Arial"/>
              <a:buNone/>
              <a:defRPr b="1" i="0" sz="1800" u="none" cap="none" strike="noStrike">
                <a:solidFill>
                  <a:schemeClr val="dk1"/>
                </a:solidFill>
                <a:latin typeface="Gill Sans"/>
                <a:ea typeface="Gill Sans"/>
                <a:cs typeface="Gill Sans"/>
                <a:sym typeface="Gill Sans"/>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Gill Sans"/>
                <a:ea typeface="Gill Sans"/>
                <a:cs typeface="Gill Sans"/>
                <a:sym typeface="Gill Sans"/>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Gill Sans"/>
                <a:ea typeface="Gill Sans"/>
                <a:cs typeface="Gill Sans"/>
                <a:sym typeface="Gill San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35" name="Google Shape;35;p8"/>
          <p:cNvSpPr txBox="1"/>
          <p:nvPr>
            <p:ph idx="2" type="body"/>
          </p:nvPr>
        </p:nvSpPr>
        <p:spPr>
          <a:xfrm>
            <a:off x="457200" y="1513284"/>
            <a:ext cx="4040188" cy="2963466"/>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6" name="Google Shape;36;p8"/>
          <p:cNvSpPr txBox="1"/>
          <p:nvPr>
            <p:ph idx="3" type="body"/>
          </p:nvPr>
        </p:nvSpPr>
        <p:spPr>
          <a:xfrm>
            <a:off x="4645033" y="1033465"/>
            <a:ext cx="4041775" cy="479822"/>
          </a:xfrm>
          <a:prstGeom prst="rect">
            <a:avLst/>
          </a:prstGeom>
          <a:noFill/>
          <a:ln>
            <a:noFill/>
          </a:ln>
        </p:spPr>
        <p:txBody>
          <a:bodyPr anchorCtr="0" anchor="b" bIns="91425" lIns="91425" spcFirstLastPara="1" rIns="91425" wrap="square" tIns="91425"/>
          <a:lstStyle>
            <a:lvl1pPr indent="-228600" lvl="0" marL="457200" marR="0" rtl="0" algn="l">
              <a:spcBef>
                <a:spcPts val="560"/>
              </a:spcBef>
              <a:spcAft>
                <a:spcPts val="0"/>
              </a:spcAft>
              <a:buClr>
                <a:schemeClr val="dk1"/>
              </a:buClr>
              <a:buSzPts val="2800"/>
              <a:buFont typeface="Arial"/>
              <a:buNone/>
              <a:defRPr b="1" i="0" sz="2800" u="none" cap="none" strike="noStrike">
                <a:solidFill>
                  <a:schemeClr val="dk1"/>
                </a:solidFill>
                <a:latin typeface="Gill Sans"/>
                <a:ea typeface="Gill Sans"/>
                <a:cs typeface="Gill Sans"/>
                <a:sym typeface="Gill Sans"/>
              </a:defRPr>
            </a:lvl1pPr>
            <a:lvl2pPr indent="-228600" lvl="1" marL="914400" marR="0" rtl="0" algn="l">
              <a:spcBef>
                <a:spcPts val="400"/>
              </a:spcBef>
              <a:spcAft>
                <a:spcPts val="0"/>
              </a:spcAft>
              <a:buClr>
                <a:schemeClr val="dk1"/>
              </a:buClr>
              <a:buSzPts val="2400"/>
              <a:buFont typeface="Arial"/>
              <a:buNone/>
              <a:defRPr b="1" i="0" sz="2000" u="none" cap="none" strike="noStrike">
                <a:solidFill>
                  <a:schemeClr val="dk1"/>
                </a:solidFill>
                <a:latin typeface="Gill Sans"/>
                <a:ea typeface="Gill Sans"/>
                <a:cs typeface="Gill Sans"/>
                <a:sym typeface="Gill Sans"/>
              </a:defRPr>
            </a:lvl2pPr>
            <a:lvl3pPr indent="-228600" lvl="2" marL="1371600" marR="0" rtl="0" algn="l">
              <a:spcBef>
                <a:spcPts val="360"/>
              </a:spcBef>
              <a:spcAft>
                <a:spcPts val="0"/>
              </a:spcAft>
              <a:buClr>
                <a:schemeClr val="dk1"/>
              </a:buClr>
              <a:buSzPts val="2000"/>
              <a:buFont typeface="Arial"/>
              <a:buNone/>
              <a:defRPr b="1" i="0" sz="1800" u="none" cap="none" strike="noStrike">
                <a:solidFill>
                  <a:schemeClr val="dk1"/>
                </a:solidFill>
                <a:latin typeface="Gill Sans"/>
                <a:ea typeface="Gill Sans"/>
                <a:cs typeface="Gill Sans"/>
                <a:sym typeface="Gill Sans"/>
              </a:defRPr>
            </a:lvl3pPr>
            <a:lvl4pPr indent="-228600" lvl="3" marL="1828800" marR="0" rtl="0" algn="l">
              <a:spcBef>
                <a:spcPts val="320"/>
              </a:spcBef>
              <a:spcAft>
                <a:spcPts val="0"/>
              </a:spcAft>
              <a:buClr>
                <a:schemeClr val="dk1"/>
              </a:buClr>
              <a:buSzPts val="2000"/>
              <a:buFont typeface="Arial"/>
              <a:buNone/>
              <a:defRPr b="1" i="0" sz="1600" u="none" cap="none" strike="noStrike">
                <a:solidFill>
                  <a:schemeClr val="dk1"/>
                </a:solidFill>
                <a:latin typeface="Gill Sans"/>
                <a:ea typeface="Gill Sans"/>
                <a:cs typeface="Gill Sans"/>
                <a:sym typeface="Gill Sans"/>
              </a:defRPr>
            </a:lvl4pPr>
            <a:lvl5pPr indent="-228600" lvl="4" marL="2286000" marR="0" rtl="0" algn="l">
              <a:spcBef>
                <a:spcPts val="320"/>
              </a:spcBef>
              <a:spcAft>
                <a:spcPts val="0"/>
              </a:spcAft>
              <a:buClr>
                <a:schemeClr val="dk1"/>
              </a:buClr>
              <a:buSzPts val="2000"/>
              <a:buFont typeface="Arial"/>
              <a:buNone/>
              <a:defRPr b="1" i="0" sz="1600" u="none" cap="none" strike="noStrike">
                <a:solidFill>
                  <a:schemeClr val="dk1"/>
                </a:solidFill>
                <a:latin typeface="Gill Sans"/>
                <a:ea typeface="Gill Sans"/>
                <a:cs typeface="Gill Sans"/>
                <a:sym typeface="Gill Sans"/>
              </a:defRPr>
            </a:lvl5pPr>
            <a:lvl6pPr indent="-228600" lvl="5" marL="27432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37" name="Google Shape;37;p8"/>
          <p:cNvSpPr txBox="1"/>
          <p:nvPr>
            <p:ph idx="4" type="body"/>
          </p:nvPr>
        </p:nvSpPr>
        <p:spPr>
          <a:xfrm>
            <a:off x="4645033" y="1513284"/>
            <a:ext cx="4041775" cy="2963466"/>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38" name="Shape 38"/>
        <p:cNvGrpSpPr/>
        <p:nvPr/>
      </p:nvGrpSpPr>
      <p:grpSpPr>
        <a:xfrm>
          <a:off x="0" y="0"/>
          <a:ext cx="0" cy="0"/>
          <a:chOff x="0" y="0"/>
          <a:chExt cx="0" cy="0"/>
        </a:xfrm>
      </p:grpSpPr>
      <p:sp>
        <p:nvSpPr>
          <p:cNvPr id="39" name="Google Shape;39;p9"/>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Clr>
                <a:schemeClr val="dk1"/>
              </a:buClr>
              <a:buSzPts val="1400"/>
              <a:buFont typeface="Cabin"/>
              <a:buNone/>
              <a:defRPr b="0" i="0" sz="3200" u="none" cap="none" strike="noStrike">
                <a:solidFill>
                  <a:schemeClr val="dk1"/>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Screen Shot 2015-12-08 at 7.04.00 PM.png" id="40" name="Google Shape;40;p9"/>
          <p:cNvPicPr preferRelativeResize="0"/>
          <p:nvPr/>
        </p:nvPicPr>
        <p:blipFill rotWithShape="1">
          <a:blip r:embed="rId2">
            <a:alphaModFix/>
          </a:blip>
          <a:srcRect b="0" l="0" r="0" t="0"/>
          <a:stretch/>
        </p:blipFill>
        <p:spPr>
          <a:xfrm>
            <a:off x="782990" y="4763926"/>
            <a:ext cx="3708983" cy="356896"/>
          </a:xfrm>
          <a:prstGeom prst="rect">
            <a:avLst/>
          </a:prstGeom>
          <a:noFill/>
          <a:ln>
            <a:noFill/>
          </a:ln>
        </p:spPr>
      </p:pic>
      <p:pic>
        <p:nvPicPr>
          <p:cNvPr descr="Screen Shot 2015-12-08 at 7.04.00 PM.png" id="41" name="Google Shape;41;p9"/>
          <p:cNvPicPr preferRelativeResize="0"/>
          <p:nvPr/>
        </p:nvPicPr>
        <p:blipFill rotWithShape="1">
          <a:blip r:embed="rId2">
            <a:alphaModFix/>
          </a:blip>
          <a:srcRect b="0" l="0" r="0" t="0"/>
          <a:stretch/>
        </p:blipFill>
        <p:spPr>
          <a:xfrm>
            <a:off x="782990" y="4763926"/>
            <a:ext cx="3708983" cy="35689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0.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Clr>
                <a:schemeClr val="dk1"/>
              </a:buClr>
              <a:buSzPts val="1400"/>
              <a:buFont typeface="Cabin"/>
              <a:buNone/>
              <a:defRPr b="0" i="0" sz="3200" u="none" cap="none" strike="noStrike">
                <a:solidFill>
                  <a:schemeClr val="dk1"/>
                </a:solidFill>
                <a:latin typeface="Cabin"/>
                <a:ea typeface="Cabin"/>
                <a:cs typeface="Cabin"/>
                <a:sym typeface="Cabin"/>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457200" y="1006078"/>
            <a:ext cx="8229600" cy="3394472"/>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Gill Sans"/>
                <a:ea typeface="Gill Sans"/>
                <a:cs typeface="Gill Sans"/>
                <a:sym typeface="Gill Sans"/>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Screen Shot 2015-12-08 at 7.04.00 PM.png" id="12" name="Google Shape;12;p1"/>
          <p:cNvPicPr preferRelativeResize="0"/>
          <p:nvPr/>
        </p:nvPicPr>
        <p:blipFill rotWithShape="1">
          <a:blip r:embed="rId2">
            <a:alphaModFix/>
          </a:blip>
          <a:srcRect b="0" l="0" r="0" t="0"/>
          <a:stretch/>
        </p:blipFill>
        <p:spPr>
          <a:xfrm>
            <a:off x="782990" y="4763718"/>
            <a:ext cx="3708983" cy="356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data.sfgov.org/browse?category=City+Infrastructure&amp;limitTo=charts&amp;utf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image" Target="../media/image1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hyperlink" Target="https://data.arlingtonva.us/visualizations/26314/housing-chart/" TargetMode="External"/><Relationship Id="rId4" Type="http://schemas.openxmlformats.org/officeDocument/2006/relationships/hyperlink" Target="https://data.cityofchicago.org/Administration-Finance/Performance-Metrics-Family-Support-Services-Homele/eep4-c978" TargetMode="External"/><Relationship Id="rId5" Type="http://schemas.openxmlformats.org/officeDocument/2006/relationships/image" Target="../media/image32.png"/><Relationship Id="rId6"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1.png"/><Relationship Id="rId4" Type="http://schemas.openxmlformats.org/officeDocument/2006/relationships/hyperlink" Target="https://data.arlingtonva.us/visualizations/26305/at-place-employment-employees-chart/" TargetMode="External"/><Relationship Id="rId5"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hyperlink" Target="https://arlingtonva.s3.amazonaws.com/wp-content/uploads/sites/31/2016/04/2016ProfilePagesFINAL.pdf" TargetMode="External"/><Relationship Id="rId4" Type="http://schemas.openxmlformats.org/officeDocument/2006/relationships/image" Target="../media/image41.png"/><Relationship Id="rId5" Type="http://schemas.openxmlformats.org/officeDocument/2006/relationships/image" Target="../media/image36.gif"/><Relationship Id="rId6" Type="http://schemas.openxmlformats.org/officeDocument/2006/relationships/hyperlink" Target="https://data.arlingtonva.us/visualizations/25934/police-incident-log-map-last-90-day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34.png"/><Relationship Id="rId4" Type="http://schemas.openxmlformats.org/officeDocument/2006/relationships/hyperlink" Target="https://data.cityofchicago.org/Administration-Finance/Current-Employee-Names-Salaries-and-Position-Title/xzkq-xp2w" TargetMode="External"/><Relationship Id="rId5" Type="http://schemas.openxmlformats.org/officeDocument/2006/relationships/image" Target="../media/image40.png"/><Relationship Id="rId6" Type="http://schemas.openxmlformats.org/officeDocument/2006/relationships/hyperlink" Target="https://data.arlingtonva.us/dataviews/227239/civilian-labor-forc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39.png"/><Relationship Id="rId4" Type="http://schemas.openxmlformats.org/officeDocument/2006/relationships/hyperlink" Target="https://data.arlingtonva.us/dataviews/227239/civilian-labor-forc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44.png"/><Relationship Id="rId4" Type="http://schemas.openxmlformats.org/officeDocument/2006/relationships/hyperlink" Target="https://data.sfgov.org/Economy-and-Community/Mobile-Food-Facility-Permit/rqzj-sfat" TargetMode="External"/><Relationship Id="rId5"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hyperlink" Target="https://data.arlingtonva.us/hom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hyperlink" Target="https://data.arlingtonva.us/hom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Google Shape;48;p12"/>
          <p:cNvSpPr txBox="1"/>
          <p:nvPr>
            <p:ph type="ctrTitle"/>
          </p:nvPr>
        </p:nvSpPr>
        <p:spPr>
          <a:xfrm>
            <a:off x="685800" y="1597825"/>
            <a:ext cx="6306900" cy="1102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Font typeface="Cabin"/>
              <a:buNone/>
            </a:pPr>
            <a:r>
              <a:rPr lang="en-US">
                <a:latin typeface="Arial Narrow"/>
                <a:ea typeface="Arial Narrow"/>
                <a:cs typeface="Arial Narrow"/>
                <a:sym typeface="Arial Narrow"/>
              </a:rPr>
              <a:t>Arlington County Open Data Portal</a:t>
            </a:r>
            <a:endParaRPr b="0" i="0" sz="3200" u="none" cap="none" strike="noStrike">
              <a:solidFill>
                <a:schemeClr val="dk1"/>
              </a:solidFill>
              <a:latin typeface="Arial Narrow"/>
              <a:ea typeface="Arial Narrow"/>
              <a:cs typeface="Arial Narrow"/>
              <a:sym typeface="Arial Narrow"/>
            </a:endParaRPr>
          </a:p>
        </p:txBody>
      </p:sp>
      <p:sp>
        <p:nvSpPr>
          <p:cNvPr id="49" name="Google Shape;49;p12"/>
          <p:cNvSpPr txBox="1"/>
          <p:nvPr>
            <p:ph idx="1" type="subTitle"/>
          </p:nvPr>
        </p:nvSpPr>
        <p:spPr>
          <a:xfrm>
            <a:off x="1371600" y="2686050"/>
            <a:ext cx="6400800" cy="1314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888888"/>
              </a:buClr>
              <a:buFont typeface="Arial"/>
              <a:buNone/>
            </a:pPr>
            <a:r>
              <a:rPr lang="en-US" sz="2000">
                <a:latin typeface="Arial Narrow"/>
                <a:ea typeface="Arial Narrow"/>
                <a:cs typeface="Arial Narrow"/>
                <a:sym typeface="Arial Narrow"/>
              </a:rPr>
              <a:t>Mark Almanza, Madison Arnsbarger, </a:t>
            </a:r>
            <a:endParaRPr sz="2000">
              <a:latin typeface="Arial Narrow"/>
              <a:ea typeface="Arial Narrow"/>
              <a:cs typeface="Arial Narrow"/>
              <a:sym typeface="Arial Narrow"/>
            </a:endParaRPr>
          </a:p>
          <a:p>
            <a:pPr indent="0" lvl="0" marL="0" marR="0" rtl="0" algn="ctr">
              <a:spcBef>
                <a:spcPts val="0"/>
              </a:spcBef>
              <a:spcAft>
                <a:spcPts val="0"/>
              </a:spcAft>
              <a:buClr>
                <a:srgbClr val="888888"/>
              </a:buClr>
              <a:buFont typeface="Arial"/>
              <a:buNone/>
            </a:pPr>
            <a:r>
              <a:rPr lang="en-US" sz="2000">
                <a:latin typeface="Arial Narrow"/>
                <a:ea typeface="Arial Narrow"/>
                <a:cs typeface="Arial Narrow"/>
                <a:sym typeface="Arial Narrow"/>
              </a:rPr>
              <a:t>Jessica Flynn, Millicent Grant,</a:t>
            </a:r>
            <a:br>
              <a:rPr lang="en-US" sz="2000">
                <a:latin typeface="Arial Narrow"/>
                <a:ea typeface="Arial Narrow"/>
                <a:cs typeface="Arial Narrow"/>
                <a:sym typeface="Arial Narrow"/>
              </a:rPr>
            </a:br>
            <a:r>
              <a:rPr lang="en-US" sz="2000">
                <a:latin typeface="Arial Narrow"/>
                <a:ea typeface="Arial Narrow"/>
                <a:cs typeface="Arial Narrow"/>
                <a:sym typeface="Arial Narrow"/>
              </a:rPr>
              <a:t> Adrienne Rogers, William Sandholtz, </a:t>
            </a:r>
            <a:endParaRPr sz="2000">
              <a:latin typeface="Arial Narrow"/>
              <a:ea typeface="Arial Narrow"/>
              <a:cs typeface="Arial Narrow"/>
              <a:sym typeface="Arial Narrow"/>
            </a:endParaRPr>
          </a:p>
          <a:p>
            <a:pPr indent="0" lvl="0" marL="0" marR="0" rtl="0" algn="ctr">
              <a:spcBef>
                <a:spcPts val="0"/>
              </a:spcBef>
              <a:spcAft>
                <a:spcPts val="0"/>
              </a:spcAft>
              <a:buClr>
                <a:srgbClr val="888888"/>
              </a:buClr>
              <a:buFont typeface="Arial"/>
              <a:buNone/>
            </a:pPr>
            <a:r>
              <a:rPr lang="en-US" sz="2000">
                <a:latin typeface="Arial Narrow"/>
                <a:ea typeface="Arial Narrow"/>
                <a:cs typeface="Arial Narrow"/>
                <a:sym typeface="Arial Narrow"/>
              </a:rPr>
              <a:t>Emily Stark, Samantha Tyner</a:t>
            </a:r>
            <a:endParaRPr sz="2000">
              <a:latin typeface="Arial Narrow"/>
              <a:ea typeface="Arial Narrow"/>
              <a:cs typeface="Arial Narrow"/>
              <a:sym typeface="Arial Narrow"/>
            </a:endParaRPr>
          </a:p>
          <a:p>
            <a:pPr indent="0" lvl="0" marL="0" marR="0" rtl="0" algn="ctr">
              <a:spcBef>
                <a:spcPts val="560"/>
              </a:spcBef>
              <a:spcAft>
                <a:spcPts val="0"/>
              </a:spcAft>
              <a:buClr>
                <a:srgbClr val="888888"/>
              </a:buClr>
              <a:buFont typeface="Arial"/>
              <a:buNone/>
            </a:pPr>
            <a:r>
              <a:t/>
            </a:r>
            <a:endParaRPr b="0" i="0" sz="2800" u="none" cap="none" strike="noStrike">
              <a:solidFill>
                <a:srgbClr val="888888"/>
              </a:solidFill>
              <a:latin typeface="Arial Narrow"/>
              <a:ea typeface="Arial Narrow"/>
              <a:cs typeface="Arial Narrow"/>
              <a:sym typeface="Arial Narrow"/>
            </a:endParaRPr>
          </a:p>
          <a:p>
            <a:pPr indent="0" lvl="0" marL="0" marR="0" rtl="0" algn="ctr">
              <a:spcBef>
                <a:spcPts val="560"/>
              </a:spcBef>
              <a:spcAft>
                <a:spcPts val="0"/>
              </a:spcAft>
              <a:buClr>
                <a:srgbClr val="888888"/>
              </a:buClr>
              <a:buFont typeface="Arial"/>
              <a:buNone/>
            </a:pPr>
            <a:r>
              <a:t/>
            </a:r>
            <a:endParaRPr b="0" i="0" sz="2800" u="none" cap="none" strike="noStrike">
              <a:solidFill>
                <a:srgbClr val="888888"/>
              </a:solidFill>
              <a:latin typeface="Arial Narrow"/>
              <a:ea typeface="Arial Narrow"/>
              <a:cs typeface="Arial Narrow"/>
              <a:sym typeface="Arial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722313" y="3305176"/>
            <a:ext cx="77724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rial Narrow"/>
                <a:ea typeface="Arial Narrow"/>
                <a:cs typeface="Arial Narrow"/>
                <a:sym typeface="Arial Narrow"/>
              </a:rPr>
              <a:t>Navigation</a:t>
            </a:r>
            <a:endParaRPr>
              <a:latin typeface="Arial Narrow"/>
              <a:ea typeface="Arial Narrow"/>
              <a:cs typeface="Arial Narrow"/>
              <a:sym typeface="Arial Narrow"/>
            </a:endParaRPr>
          </a:p>
        </p:txBody>
      </p:sp>
      <p:sp>
        <p:nvSpPr>
          <p:cNvPr id="118" name="Google Shape;118;p21"/>
          <p:cNvSpPr txBox="1"/>
          <p:nvPr>
            <p:ph idx="1" type="body"/>
          </p:nvPr>
        </p:nvSpPr>
        <p:spPr>
          <a:xfrm>
            <a:off x="722313" y="2180035"/>
            <a:ext cx="7772400" cy="1125000"/>
          </a:xfrm>
          <a:prstGeom prst="rect">
            <a:avLst/>
          </a:prstGeom>
        </p:spPr>
        <p:txBody>
          <a:bodyPr anchorCtr="0" anchor="b" bIns="91425" lIns="91425" spcFirstLastPara="1" rIns="91425" wrap="square" tIns="91425">
            <a:noAutofit/>
          </a:bodyPr>
          <a:lstStyle/>
          <a:p>
            <a:pPr indent="0" lvl="0" marL="0" rtl="0" algn="l">
              <a:spcBef>
                <a:spcPts val="400"/>
              </a:spcBef>
              <a:spcAft>
                <a:spcPts val="0"/>
              </a:spcAft>
              <a:buNone/>
            </a:pPr>
            <a:r>
              <a:rPr lang="en-US">
                <a:latin typeface="Arial Narrow"/>
                <a:ea typeface="Arial Narrow"/>
                <a:cs typeface="Arial Narrow"/>
                <a:sym typeface="Arial Narrow"/>
              </a:rPr>
              <a:t>Emily Stark</a:t>
            </a:r>
            <a:endParaRPr>
              <a:latin typeface="Arial Narrow"/>
              <a:ea typeface="Arial Narrow"/>
              <a:cs typeface="Arial Narrow"/>
              <a:sym typeface="Arial Narr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latin typeface="Arial Narrow"/>
                <a:ea typeface="Arial Narrow"/>
                <a:cs typeface="Arial Narrow"/>
                <a:sym typeface="Arial Narrow"/>
              </a:rPr>
              <a:t>Navigation</a:t>
            </a:r>
            <a:endParaRPr>
              <a:latin typeface="Arial Narrow"/>
              <a:ea typeface="Arial Narrow"/>
              <a:cs typeface="Arial Narrow"/>
              <a:sym typeface="Arial Narrow"/>
            </a:endParaRPr>
          </a:p>
        </p:txBody>
      </p:sp>
      <p:sp>
        <p:nvSpPr>
          <p:cNvPr id="125" name="Google Shape;125;p22"/>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406400" lvl="0" marL="457200" rtl="0" algn="ctr">
              <a:spcBef>
                <a:spcPts val="560"/>
              </a:spcBef>
              <a:spcAft>
                <a:spcPts val="0"/>
              </a:spcAft>
              <a:buSzPts val="2800"/>
              <a:buFont typeface="Arial Narrow"/>
              <a:buAutoNum type="arabicPeriod"/>
            </a:pPr>
            <a:r>
              <a:rPr lang="en-US">
                <a:latin typeface="Arial Narrow"/>
                <a:ea typeface="Arial Narrow"/>
                <a:cs typeface="Arial Narrow"/>
                <a:sym typeface="Arial Narrow"/>
              </a:rPr>
              <a:t>Users should always know where they are</a:t>
            </a:r>
            <a:endParaRPr>
              <a:latin typeface="Arial Narrow"/>
              <a:ea typeface="Arial Narrow"/>
              <a:cs typeface="Arial Narrow"/>
              <a:sym typeface="Arial Narrow"/>
            </a:endParaRPr>
          </a:p>
          <a:p>
            <a:pPr indent="0" lvl="0" marL="0" rtl="0" algn="ctr">
              <a:spcBef>
                <a:spcPts val="560"/>
              </a:spcBef>
              <a:spcAft>
                <a:spcPts val="0"/>
              </a:spcAft>
              <a:buNone/>
            </a:pPr>
            <a:r>
              <a:t/>
            </a:r>
            <a:endParaRPr>
              <a:latin typeface="Arial Narrow"/>
              <a:ea typeface="Arial Narrow"/>
              <a:cs typeface="Arial Narrow"/>
              <a:sym typeface="Arial Narrow"/>
            </a:endParaRPr>
          </a:p>
          <a:p>
            <a:pPr indent="-406400" lvl="0" marL="457200" rtl="0" algn="ctr">
              <a:spcBef>
                <a:spcPts val="560"/>
              </a:spcBef>
              <a:spcAft>
                <a:spcPts val="0"/>
              </a:spcAft>
              <a:buSzPts val="2800"/>
              <a:buFont typeface="Arial Narrow"/>
              <a:buAutoNum type="arabicPeriod"/>
            </a:pPr>
            <a:r>
              <a:rPr lang="en-US">
                <a:latin typeface="Arial Narrow"/>
                <a:ea typeface="Arial Narrow"/>
                <a:cs typeface="Arial Narrow"/>
                <a:sym typeface="Arial Narrow"/>
              </a:rPr>
              <a:t>If they become lost, </a:t>
            </a:r>
            <a:endParaRPr>
              <a:latin typeface="Arial Narrow"/>
              <a:ea typeface="Arial Narrow"/>
              <a:cs typeface="Arial Narrow"/>
              <a:sym typeface="Arial Narrow"/>
            </a:endParaRPr>
          </a:p>
          <a:p>
            <a:pPr indent="0" lvl="0" marL="0" rtl="0" algn="ctr">
              <a:spcBef>
                <a:spcPts val="560"/>
              </a:spcBef>
              <a:spcAft>
                <a:spcPts val="0"/>
              </a:spcAft>
              <a:buNone/>
            </a:pPr>
            <a:r>
              <a:rPr lang="en-US">
                <a:latin typeface="Arial Narrow"/>
                <a:ea typeface="Arial Narrow"/>
                <a:cs typeface="Arial Narrow"/>
                <a:sym typeface="Arial Narrow"/>
              </a:rPr>
              <a:t>they should know how to get out</a:t>
            </a:r>
            <a:endParaRPr>
              <a:latin typeface="Arial Narrow"/>
              <a:ea typeface="Arial Narrow"/>
              <a:cs typeface="Arial Narrow"/>
              <a:sym typeface="Arial Narr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Narrow"/>
                <a:ea typeface="Arial Narrow"/>
                <a:cs typeface="Arial Narrow"/>
                <a:sym typeface="Arial Narrow"/>
              </a:rPr>
              <a:t>Example</a:t>
            </a:r>
            <a:endParaRPr>
              <a:latin typeface="Arial Narrow"/>
              <a:ea typeface="Arial Narrow"/>
              <a:cs typeface="Arial Narrow"/>
              <a:sym typeface="Arial Narrow"/>
            </a:endParaRPr>
          </a:p>
        </p:txBody>
      </p:sp>
      <p:pic>
        <p:nvPicPr>
          <p:cNvPr id="132" name="Google Shape;132;p23"/>
          <p:cNvPicPr preferRelativeResize="0"/>
          <p:nvPr/>
        </p:nvPicPr>
        <p:blipFill>
          <a:blip r:embed="rId3">
            <a:alphaModFix/>
          </a:blip>
          <a:stretch>
            <a:fillRect/>
          </a:stretch>
        </p:blipFill>
        <p:spPr>
          <a:xfrm>
            <a:off x="1409825" y="1063374"/>
            <a:ext cx="6324351" cy="3555725"/>
          </a:xfrm>
          <a:prstGeom prst="rect">
            <a:avLst/>
          </a:prstGeom>
          <a:noFill/>
          <a:ln>
            <a:noFill/>
          </a:ln>
        </p:spPr>
      </p:pic>
      <p:sp>
        <p:nvSpPr>
          <p:cNvPr id="133" name="Google Shape;133;p23"/>
          <p:cNvSpPr/>
          <p:nvPr/>
        </p:nvSpPr>
        <p:spPr>
          <a:xfrm>
            <a:off x="2160950" y="979175"/>
            <a:ext cx="922800" cy="37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2160950" y="2228425"/>
            <a:ext cx="1069200" cy="28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2160950" y="3866475"/>
            <a:ext cx="1069200" cy="28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a:off x="3163550" y="1734125"/>
            <a:ext cx="2553900" cy="28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txBox="1"/>
          <p:nvPr/>
        </p:nvSpPr>
        <p:spPr>
          <a:xfrm>
            <a:off x="760950" y="4734825"/>
            <a:ext cx="8130900" cy="2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hlinkClick r:id="rId4"/>
              </a:rPr>
              <a:t>https://data.sfgov.org/browse?category=City+Infrastructure&amp;limitTo=charts&amp;utf8=</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descr="Screen Shot 2016-06-17 at 1.04.38 PM.png" id="143" name="Google Shape;143;p24"/>
          <p:cNvPicPr preferRelativeResize="0"/>
          <p:nvPr/>
        </p:nvPicPr>
        <p:blipFill rotWithShape="1">
          <a:blip r:embed="rId3">
            <a:alphaModFix/>
          </a:blip>
          <a:srcRect b="0" l="5947" r="7852" t="18367"/>
          <a:stretch/>
        </p:blipFill>
        <p:spPr>
          <a:xfrm>
            <a:off x="784175" y="952225"/>
            <a:ext cx="7868078" cy="4191275"/>
          </a:xfrm>
          <a:prstGeom prst="rect">
            <a:avLst/>
          </a:prstGeom>
          <a:noFill/>
          <a:ln>
            <a:noFill/>
          </a:ln>
        </p:spPr>
      </p:pic>
      <p:sp>
        <p:nvSpPr>
          <p:cNvPr id="144" name="Google Shape;144;p24"/>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Narrow"/>
                <a:ea typeface="Arial Narrow"/>
                <a:cs typeface="Arial Narrow"/>
                <a:sym typeface="Arial Narrow"/>
              </a:rPr>
              <a:t>Arlington County</a:t>
            </a:r>
            <a:endParaRPr>
              <a:latin typeface="Arial Narrow"/>
              <a:ea typeface="Arial Narrow"/>
              <a:cs typeface="Arial Narrow"/>
              <a:sym typeface="Arial Narrow"/>
            </a:endParaRPr>
          </a:p>
        </p:txBody>
      </p:sp>
      <p:sp>
        <p:nvSpPr>
          <p:cNvPr id="145" name="Google Shape;145;p24"/>
          <p:cNvSpPr/>
          <p:nvPr/>
        </p:nvSpPr>
        <p:spPr>
          <a:xfrm>
            <a:off x="828525" y="2031475"/>
            <a:ext cx="878100" cy="4632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700100" y="2605700"/>
            <a:ext cx="1306800" cy="1914000"/>
          </a:xfrm>
          <a:prstGeom prst="flowChartAlternateProcess">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828525" y="989275"/>
            <a:ext cx="405300" cy="2139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nvSpPr>
        <p:spPr>
          <a:xfrm>
            <a:off x="4877100" y="486925"/>
            <a:ext cx="3809700" cy="29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200">
                <a:latin typeface="Arial Narrow"/>
                <a:ea typeface="Arial Narrow"/>
                <a:cs typeface="Arial Narrow"/>
                <a:sym typeface="Arial Narrow"/>
              </a:rPr>
              <a:t>https://data.arlingtonva.us/home/</a:t>
            </a:r>
            <a:endParaRPr sz="1200">
              <a:latin typeface="Arial Narrow"/>
              <a:ea typeface="Arial Narrow"/>
              <a:cs typeface="Arial Narrow"/>
              <a:sym typeface="Arial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722313" y="3305176"/>
            <a:ext cx="77724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Design</a:t>
            </a:r>
            <a:endParaRPr/>
          </a:p>
        </p:txBody>
      </p:sp>
      <p:sp>
        <p:nvSpPr>
          <p:cNvPr id="155" name="Google Shape;155;p25"/>
          <p:cNvSpPr txBox="1"/>
          <p:nvPr>
            <p:ph idx="1" type="body"/>
          </p:nvPr>
        </p:nvSpPr>
        <p:spPr>
          <a:xfrm>
            <a:off x="722313" y="2180035"/>
            <a:ext cx="7772400" cy="1125000"/>
          </a:xfrm>
          <a:prstGeom prst="rect">
            <a:avLst/>
          </a:prstGeom>
        </p:spPr>
        <p:txBody>
          <a:bodyPr anchorCtr="0" anchor="b" bIns="91425" lIns="91425" spcFirstLastPara="1" rIns="91425" wrap="square" tIns="91425">
            <a:noAutofit/>
          </a:bodyPr>
          <a:lstStyle/>
          <a:p>
            <a:pPr indent="0" lvl="0" marL="0" rtl="0" algn="l">
              <a:spcBef>
                <a:spcPts val="400"/>
              </a:spcBef>
              <a:spcAft>
                <a:spcPts val="0"/>
              </a:spcAft>
              <a:buNone/>
            </a:pPr>
            <a:r>
              <a:rPr lang="en-US"/>
              <a:t>Mark Almanza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Design</a:t>
            </a:r>
            <a:endParaRPr/>
          </a:p>
        </p:txBody>
      </p:sp>
      <p:sp>
        <p:nvSpPr>
          <p:cNvPr id="162" name="Google Shape;162;p26"/>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Font typeface="Gill Sans"/>
              <a:buChar char="•"/>
            </a:pPr>
            <a:r>
              <a:rPr lang="en-US"/>
              <a:t>The design of the site should add to the user’s experience</a:t>
            </a:r>
            <a:endParaRPr/>
          </a:p>
          <a:p>
            <a:pPr indent="-406400" lvl="0" marL="457200" rtl="0" algn="l">
              <a:spcBef>
                <a:spcPts val="0"/>
              </a:spcBef>
              <a:spcAft>
                <a:spcPts val="0"/>
              </a:spcAft>
              <a:buSzPts val="2800"/>
              <a:buFont typeface="Gill Sans"/>
              <a:buChar char="•"/>
            </a:pPr>
            <a:r>
              <a:rPr lang="en-US"/>
              <a:t>An open data portal should:</a:t>
            </a:r>
            <a:r>
              <a:rPr lang="en-US" sz="2400"/>
              <a:t> </a:t>
            </a:r>
            <a:endParaRPr sz="2400"/>
          </a:p>
          <a:p>
            <a:pPr indent="-342900" lvl="1" marL="1371600" rtl="0" algn="l">
              <a:spcBef>
                <a:spcPts val="0"/>
              </a:spcBef>
              <a:spcAft>
                <a:spcPts val="0"/>
              </a:spcAft>
              <a:buSzPts val="1800"/>
              <a:buChar char="–"/>
            </a:pPr>
            <a:r>
              <a:rPr lang="en-US" sz="1800"/>
              <a:t>be easy to read</a:t>
            </a:r>
            <a:endParaRPr sz="1800"/>
          </a:p>
          <a:p>
            <a:pPr indent="-342900" lvl="1" marL="1371600" rtl="0" algn="l">
              <a:spcBef>
                <a:spcPts val="0"/>
              </a:spcBef>
              <a:spcAft>
                <a:spcPts val="0"/>
              </a:spcAft>
              <a:buSzPts val="1800"/>
              <a:buChar char="–"/>
            </a:pPr>
            <a:r>
              <a:rPr lang="en-US" sz="1800"/>
              <a:t>have a consistent style</a:t>
            </a:r>
            <a:endParaRPr sz="1800"/>
          </a:p>
          <a:p>
            <a:pPr indent="-342900" lvl="1" marL="1371600" rtl="0" algn="l">
              <a:spcBef>
                <a:spcPts val="0"/>
              </a:spcBef>
              <a:spcAft>
                <a:spcPts val="0"/>
              </a:spcAft>
              <a:buSzPts val="1800"/>
              <a:buChar char="–"/>
            </a:pPr>
            <a:r>
              <a:rPr lang="en-US" sz="1800"/>
              <a:t>highlight things important to the user</a:t>
            </a:r>
            <a:endParaRPr sz="1800"/>
          </a:p>
          <a:p>
            <a:pPr indent="-342900" lvl="1" marL="1371600" rtl="0" algn="l">
              <a:spcBef>
                <a:spcPts val="0"/>
              </a:spcBef>
              <a:spcAft>
                <a:spcPts val="0"/>
              </a:spcAft>
              <a:buSzPts val="1800"/>
              <a:buChar char="–"/>
            </a:pPr>
            <a:r>
              <a:rPr lang="en-US" sz="1800"/>
              <a:t>inform the user about the data at a glance</a:t>
            </a:r>
            <a:endParaRPr sz="1800"/>
          </a:p>
          <a:p>
            <a:pPr indent="-342900" lvl="1" marL="1371600" rtl="0" algn="l">
              <a:spcBef>
                <a:spcPts val="0"/>
              </a:spcBef>
              <a:spcAft>
                <a:spcPts val="0"/>
              </a:spcAft>
              <a:buSzPts val="1800"/>
              <a:buChar char="–"/>
            </a:pPr>
            <a:r>
              <a:rPr lang="en-US" sz="1800"/>
              <a:t>imply the use of tools presented to the user</a:t>
            </a:r>
            <a:endParaRPr sz="1800"/>
          </a:p>
          <a:p>
            <a:pPr indent="0" lvl="0" marL="457200" rtl="0" algn="l">
              <a:spcBef>
                <a:spcPts val="560"/>
              </a:spcBef>
              <a:spcAft>
                <a:spcPts val="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Design</a:t>
            </a:r>
            <a:endParaRPr/>
          </a:p>
        </p:txBody>
      </p:sp>
      <p:sp>
        <p:nvSpPr>
          <p:cNvPr id="169" name="Google Shape;169;p27"/>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Easy to read</a:t>
            </a:r>
            <a:endParaRPr/>
          </a:p>
          <a:p>
            <a:pPr indent="-381000" lvl="1" marL="914400" rtl="0" algn="l">
              <a:spcBef>
                <a:spcPts val="0"/>
              </a:spcBef>
              <a:spcAft>
                <a:spcPts val="0"/>
              </a:spcAft>
              <a:buClr>
                <a:srgbClr val="000000"/>
              </a:buClr>
              <a:buSzPts val="2400"/>
              <a:buChar char="–"/>
            </a:pPr>
            <a:r>
              <a:rPr lang="en-US">
                <a:solidFill>
                  <a:srgbClr val="000000"/>
                </a:solidFill>
              </a:rPr>
              <a:t>Text should have </a:t>
            </a:r>
            <a:r>
              <a:rPr lang="en-US">
                <a:solidFill>
                  <a:srgbClr val="000000"/>
                </a:solidFill>
              </a:rPr>
              <a:t>high contrast to the background</a:t>
            </a:r>
            <a:endParaRPr>
              <a:solidFill>
                <a:srgbClr val="000000"/>
              </a:solidFill>
            </a:endParaRPr>
          </a:p>
          <a:p>
            <a:pPr indent="-342900" lvl="3" marL="1828800" rtl="0" algn="l">
              <a:spcBef>
                <a:spcPts val="0"/>
              </a:spcBef>
              <a:spcAft>
                <a:spcPts val="0"/>
              </a:spcAft>
              <a:buClr>
                <a:srgbClr val="000000"/>
              </a:buClr>
              <a:buSzPts val="1800"/>
              <a:buChar char="–"/>
            </a:pPr>
            <a:r>
              <a:rPr lang="en-US" sz="1800">
                <a:solidFill>
                  <a:srgbClr val="FFFFFF"/>
                </a:solidFill>
                <a:highlight>
                  <a:srgbClr val="000000"/>
                </a:highlight>
              </a:rPr>
              <a:t>Like this</a:t>
            </a:r>
            <a:endParaRPr sz="1800">
              <a:solidFill>
                <a:srgbClr val="FFFFFF"/>
              </a:solidFill>
              <a:highlight>
                <a:srgbClr val="000000"/>
              </a:highlight>
            </a:endParaRPr>
          </a:p>
          <a:p>
            <a:pPr indent="-342900" lvl="3" marL="1828800" rtl="0" algn="l">
              <a:spcBef>
                <a:spcPts val="0"/>
              </a:spcBef>
              <a:spcAft>
                <a:spcPts val="0"/>
              </a:spcAft>
              <a:buClr>
                <a:srgbClr val="000000"/>
              </a:buClr>
              <a:buSzPts val="1800"/>
              <a:buChar char="–"/>
            </a:pPr>
            <a:r>
              <a:rPr lang="en-US" sz="1800">
                <a:solidFill>
                  <a:srgbClr val="FF9900"/>
                </a:solidFill>
                <a:highlight>
                  <a:srgbClr val="660000"/>
                </a:highlight>
              </a:rPr>
              <a:t>or this</a:t>
            </a:r>
            <a:endParaRPr sz="1800">
              <a:solidFill>
                <a:srgbClr val="FF9900"/>
              </a:solidFill>
              <a:highlight>
                <a:srgbClr val="660000"/>
              </a:highlight>
            </a:endParaRPr>
          </a:p>
          <a:p>
            <a:pPr indent="-355600" lvl="2" marL="1371600" rtl="0" algn="l">
              <a:spcBef>
                <a:spcPts val="0"/>
              </a:spcBef>
              <a:spcAft>
                <a:spcPts val="0"/>
              </a:spcAft>
              <a:buSzPts val="2000"/>
              <a:buChar char="•"/>
            </a:pPr>
            <a:r>
              <a:rPr lang="en-US">
                <a:solidFill>
                  <a:srgbClr val="000000"/>
                </a:solidFill>
              </a:rPr>
              <a:t>otherwise it can be hard to read</a:t>
            </a:r>
            <a:endParaRPr>
              <a:solidFill>
                <a:srgbClr val="000000"/>
              </a:solidFill>
            </a:endParaRPr>
          </a:p>
          <a:p>
            <a:pPr indent="-342900" lvl="3" marL="1828800" rtl="0" algn="l">
              <a:spcBef>
                <a:spcPts val="0"/>
              </a:spcBef>
              <a:spcAft>
                <a:spcPts val="0"/>
              </a:spcAft>
              <a:buClr>
                <a:srgbClr val="000000"/>
              </a:buClr>
              <a:buSzPts val="1800"/>
              <a:buChar char="–"/>
            </a:pPr>
            <a:r>
              <a:rPr lang="en-US" sz="1800">
                <a:solidFill>
                  <a:srgbClr val="B6D7A8"/>
                </a:solidFill>
                <a:highlight>
                  <a:srgbClr val="CCCCCC"/>
                </a:highlight>
              </a:rPr>
              <a:t>like this </a:t>
            </a:r>
            <a:endParaRPr sz="1800">
              <a:solidFill>
                <a:srgbClr val="E6B8AF"/>
              </a:solidFill>
              <a:highlight>
                <a:srgbClr val="E6B8AF"/>
              </a:highlight>
            </a:endParaRPr>
          </a:p>
          <a:p>
            <a:pPr indent="-381000" lvl="1" marL="914400" rtl="0" algn="l">
              <a:spcBef>
                <a:spcPts val="0"/>
              </a:spcBef>
              <a:spcAft>
                <a:spcPts val="0"/>
              </a:spcAft>
              <a:buClr>
                <a:srgbClr val="000000"/>
              </a:buClr>
              <a:buSzPts val="2400"/>
              <a:buChar char="–"/>
            </a:pPr>
            <a:r>
              <a:rPr lang="en-US">
                <a:solidFill>
                  <a:srgbClr val="000000"/>
                </a:solidFill>
              </a:rPr>
              <a:t>Text should be clear</a:t>
            </a:r>
            <a:endParaRPr>
              <a:solidFill>
                <a:srgbClr val="000000"/>
              </a:solidFill>
            </a:endParaRPr>
          </a:p>
          <a:p>
            <a:pPr indent="-342900" lvl="3" marL="1828800" rtl="0" algn="l">
              <a:spcBef>
                <a:spcPts val="0"/>
              </a:spcBef>
              <a:spcAft>
                <a:spcPts val="0"/>
              </a:spcAft>
              <a:buClr>
                <a:srgbClr val="000000"/>
              </a:buClr>
              <a:buSzPts val="1800"/>
              <a:buChar char="–"/>
            </a:pPr>
            <a:r>
              <a:rPr lang="en-US" sz="1800">
                <a:solidFill>
                  <a:srgbClr val="000000"/>
                </a:solidFill>
              </a:rPr>
              <a:t>Neat, legible fonts should be used</a:t>
            </a:r>
            <a:endParaRPr sz="1800">
              <a:solidFill>
                <a:srgbClr val="000000"/>
              </a:solidFill>
            </a:endParaRPr>
          </a:p>
          <a:p>
            <a:pPr indent="-342900" lvl="3" marL="1828800" rtl="0" algn="l">
              <a:spcBef>
                <a:spcPts val="0"/>
              </a:spcBef>
              <a:spcAft>
                <a:spcPts val="0"/>
              </a:spcAft>
              <a:buClr>
                <a:srgbClr val="000000"/>
              </a:buClr>
              <a:buSzPts val="1800"/>
              <a:buFont typeface="Gill Sans"/>
              <a:buChar char="–"/>
            </a:pPr>
            <a:r>
              <a:rPr lang="en-US" sz="1800">
                <a:solidFill>
                  <a:srgbClr val="000000"/>
                </a:solidFill>
                <a:latin typeface="Mr De Haviland"/>
                <a:ea typeface="Mr De Haviland"/>
                <a:cs typeface="Mr De Haviland"/>
                <a:sym typeface="Mr De Haviland"/>
              </a:rPr>
              <a:t> Messy, dense fonts should be avoided</a:t>
            </a:r>
            <a:endParaRPr>
              <a:solidFill>
                <a:srgbClr val="FFFF00"/>
              </a:solidFill>
              <a:highlight>
                <a:srgbClr val="0000FF"/>
              </a:highlight>
            </a:endParaRPr>
          </a:p>
          <a:p>
            <a:pPr indent="0" lvl="0" marL="457200" rtl="0" algn="l">
              <a:spcBef>
                <a:spcPts val="560"/>
              </a:spcBef>
              <a:spcAft>
                <a:spcPts val="0"/>
              </a:spcAft>
              <a:buNone/>
            </a:pPr>
            <a:r>
              <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Design</a:t>
            </a:r>
            <a:endParaRPr/>
          </a:p>
        </p:txBody>
      </p:sp>
      <p:sp>
        <p:nvSpPr>
          <p:cNvPr id="176" name="Google Shape;176;p28"/>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The design should be consistent throughout the site </a:t>
            </a:r>
            <a:endParaRPr/>
          </a:p>
          <a:p>
            <a:pPr indent="-381000" lvl="1" marL="1371600" rtl="0" algn="l">
              <a:spcBef>
                <a:spcPts val="0"/>
              </a:spcBef>
              <a:spcAft>
                <a:spcPts val="0"/>
              </a:spcAft>
              <a:buSzPts val="2400"/>
              <a:buChar char="–"/>
            </a:pPr>
            <a:r>
              <a:rPr lang="en-US"/>
              <a:t>The color scheme and placement of tools should be kept the same</a:t>
            </a:r>
            <a:endParaRPr/>
          </a:p>
          <a:p>
            <a:pPr indent="-355600" lvl="2" marL="1828800" rtl="0" algn="l">
              <a:spcBef>
                <a:spcPts val="0"/>
              </a:spcBef>
              <a:spcAft>
                <a:spcPts val="0"/>
              </a:spcAft>
              <a:buSzPts val="2000"/>
              <a:buChar char="•"/>
            </a:pPr>
            <a:r>
              <a:rPr lang="en-US"/>
              <a:t>Unless the change is meant to highlight a new tool</a:t>
            </a:r>
            <a:endParaRPr/>
          </a:p>
          <a:p>
            <a:pPr indent="0" lvl="0" marL="457200" rtl="0" algn="l">
              <a:spcBef>
                <a:spcPts val="56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Design</a:t>
            </a:r>
            <a:endParaRPr/>
          </a:p>
        </p:txBody>
      </p:sp>
      <p:sp>
        <p:nvSpPr>
          <p:cNvPr id="183" name="Google Shape;183;p29"/>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Important functions should be highlighted</a:t>
            </a:r>
            <a:endParaRPr/>
          </a:p>
          <a:p>
            <a:pPr indent="-381000" lvl="1" marL="1371600" rtl="0" algn="l">
              <a:spcBef>
                <a:spcPts val="0"/>
              </a:spcBef>
              <a:spcAft>
                <a:spcPts val="0"/>
              </a:spcAft>
              <a:buSzPts val="2400"/>
              <a:buChar char="–"/>
            </a:pPr>
            <a:r>
              <a:rPr lang="en-US"/>
              <a:t>A user should see all of the important functions as soon as they land on the home page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Example </a:t>
            </a:r>
            <a:endParaRPr/>
          </a:p>
        </p:txBody>
      </p:sp>
      <p:sp>
        <p:nvSpPr>
          <p:cNvPr id="190" name="Google Shape;190;p30"/>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173037" lvl="0" marL="681038" rtl="0" algn="l">
              <a:spcBef>
                <a:spcPts val="560"/>
              </a:spcBef>
              <a:spcAft>
                <a:spcPts val="0"/>
              </a:spcAft>
              <a:buNone/>
            </a:pPr>
            <a:r>
              <a:rPr lang="en-US"/>
              <a:t> </a:t>
            </a:r>
            <a:endParaRPr/>
          </a:p>
        </p:txBody>
      </p:sp>
      <p:pic>
        <p:nvPicPr>
          <p:cNvPr descr="Screen Shot 2016-06-15 at 9.31.39 AM.png" id="191" name="Google Shape;191;p30"/>
          <p:cNvPicPr preferRelativeResize="0"/>
          <p:nvPr/>
        </p:nvPicPr>
        <p:blipFill>
          <a:blip r:embed="rId3">
            <a:alphaModFix/>
          </a:blip>
          <a:stretch>
            <a:fillRect/>
          </a:stretch>
        </p:blipFill>
        <p:spPr>
          <a:xfrm>
            <a:off x="765815" y="967300"/>
            <a:ext cx="7888686" cy="3631701"/>
          </a:xfrm>
          <a:prstGeom prst="rect">
            <a:avLst/>
          </a:prstGeom>
          <a:noFill/>
          <a:ln>
            <a:noFill/>
          </a:ln>
        </p:spPr>
      </p:pic>
      <p:sp>
        <p:nvSpPr>
          <p:cNvPr id="192" name="Google Shape;192;p30"/>
          <p:cNvSpPr txBox="1"/>
          <p:nvPr/>
        </p:nvSpPr>
        <p:spPr>
          <a:xfrm>
            <a:off x="813425" y="4636650"/>
            <a:ext cx="21339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https://data.sfgov.org/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3"/>
          <p:cNvSpPr txBox="1"/>
          <p:nvPr>
            <p:ph type="title"/>
          </p:nvPr>
        </p:nvSpPr>
        <p:spPr>
          <a:xfrm>
            <a:off x="722313" y="3305176"/>
            <a:ext cx="77724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rial Narrow"/>
                <a:ea typeface="Arial Narrow"/>
                <a:cs typeface="Arial Narrow"/>
                <a:sym typeface="Arial Narrow"/>
              </a:rPr>
              <a:t>Introduction</a:t>
            </a:r>
            <a:endParaRPr>
              <a:latin typeface="Arial Narrow"/>
              <a:ea typeface="Arial Narrow"/>
              <a:cs typeface="Arial Narrow"/>
              <a:sym typeface="Arial Narrow"/>
            </a:endParaRPr>
          </a:p>
        </p:txBody>
      </p:sp>
      <p:sp>
        <p:nvSpPr>
          <p:cNvPr id="56" name="Google Shape;56;p13"/>
          <p:cNvSpPr txBox="1"/>
          <p:nvPr>
            <p:ph idx="1" type="body"/>
          </p:nvPr>
        </p:nvSpPr>
        <p:spPr>
          <a:xfrm>
            <a:off x="722313" y="2180035"/>
            <a:ext cx="7772400" cy="1125000"/>
          </a:xfrm>
          <a:prstGeom prst="rect">
            <a:avLst/>
          </a:prstGeom>
        </p:spPr>
        <p:txBody>
          <a:bodyPr anchorCtr="0" anchor="b" bIns="91425" lIns="91425" spcFirstLastPara="1" rIns="91425" wrap="square" tIns="91425">
            <a:noAutofit/>
          </a:bodyPr>
          <a:lstStyle/>
          <a:p>
            <a:pPr indent="0" lvl="0" marL="0" rtl="0" algn="l">
              <a:spcBef>
                <a:spcPts val="400"/>
              </a:spcBef>
              <a:spcAft>
                <a:spcPts val="0"/>
              </a:spcAft>
              <a:buNone/>
            </a:pPr>
            <a:r>
              <a:rPr lang="en-US">
                <a:latin typeface="Arial Narrow"/>
                <a:ea typeface="Arial Narrow"/>
                <a:cs typeface="Arial Narrow"/>
                <a:sym typeface="Arial Narrow"/>
              </a:rPr>
              <a:t>Madison Arnsbarger</a:t>
            </a:r>
            <a:endParaRPr>
              <a:latin typeface="Arial Narrow"/>
              <a:ea typeface="Arial Narrow"/>
              <a:cs typeface="Arial Narrow"/>
              <a:sym typeface="Arial Narr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Design</a:t>
            </a:r>
            <a:endParaRPr/>
          </a:p>
        </p:txBody>
      </p:sp>
      <p:sp>
        <p:nvSpPr>
          <p:cNvPr id="199" name="Google Shape;199;p31"/>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The design should present information to the user before they click on a dataset or visualization</a:t>
            </a:r>
            <a:endParaRPr/>
          </a:p>
          <a:p>
            <a:pPr indent="-381000" lvl="1" marL="1371600" rtl="0" algn="l">
              <a:spcBef>
                <a:spcPts val="0"/>
              </a:spcBef>
              <a:spcAft>
                <a:spcPts val="0"/>
              </a:spcAft>
              <a:buSzPts val="2400"/>
              <a:buChar char="–"/>
            </a:pPr>
            <a:r>
              <a:rPr lang="en-US"/>
              <a:t>Different types of data should be differentiable at a glance</a:t>
            </a:r>
            <a:endParaRPr/>
          </a:p>
          <a:p>
            <a:pPr indent="0" lvl="0" marL="457200" rtl="0" algn="l">
              <a:spcBef>
                <a:spcPts val="560"/>
              </a:spcBef>
              <a:spcAft>
                <a:spcPts val="0"/>
              </a:spcAft>
              <a:buNone/>
            </a:pPr>
            <a:r>
              <a:t/>
            </a:r>
            <a:endParaRPr/>
          </a:p>
        </p:txBody>
      </p:sp>
      <p:pic>
        <p:nvPicPr>
          <p:cNvPr descr="Screen Shot 2016-06-15 at 9.26.00 AM.png" id="200" name="Google Shape;200;p31"/>
          <p:cNvPicPr preferRelativeResize="0"/>
          <p:nvPr/>
        </p:nvPicPr>
        <p:blipFill>
          <a:blip r:embed="rId3">
            <a:alphaModFix/>
          </a:blip>
          <a:stretch>
            <a:fillRect/>
          </a:stretch>
        </p:blipFill>
        <p:spPr>
          <a:xfrm>
            <a:off x="3085200" y="2488225"/>
            <a:ext cx="1924050" cy="1771650"/>
          </a:xfrm>
          <a:prstGeom prst="rect">
            <a:avLst/>
          </a:prstGeom>
          <a:noFill/>
          <a:ln>
            <a:noFill/>
          </a:ln>
        </p:spPr>
      </p:pic>
      <p:sp>
        <p:nvSpPr>
          <p:cNvPr id="201" name="Google Shape;201;p31"/>
          <p:cNvSpPr txBox="1"/>
          <p:nvPr/>
        </p:nvSpPr>
        <p:spPr>
          <a:xfrm>
            <a:off x="2500050" y="4337675"/>
            <a:ext cx="25092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https://data.cityofchicago.org/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Design</a:t>
            </a:r>
            <a:endParaRPr/>
          </a:p>
        </p:txBody>
      </p:sp>
      <p:sp>
        <p:nvSpPr>
          <p:cNvPr id="208" name="Google Shape;208;p32"/>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The design should imply the function of the tools presented to the user</a:t>
            </a:r>
            <a:endParaRPr/>
          </a:p>
          <a:p>
            <a:pPr indent="-381000" lvl="1" marL="1371600" rtl="0" algn="l">
              <a:spcBef>
                <a:spcPts val="0"/>
              </a:spcBef>
              <a:spcAft>
                <a:spcPts val="0"/>
              </a:spcAft>
              <a:buSzPts val="2400"/>
              <a:buChar char="–"/>
            </a:pPr>
            <a:r>
              <a:rPr lang="en-US"/>
              <a:t>The use of graphics, colors, and labeling should create a set of easily differentiated tools</a:t>
            </a:r>
            <a:endParaRPr/>
          </a:p>
          <a:p>
            <a:pPr indent="0" lvl="0" marL="457200" rtl="0" algn="l">
              <a:spcBef>
                <a:spcPts val="480"/>
              </a:spcBef>
              <a:spcAft>
                <a:spcPts val="0"/>
              </a:spcAft>
              <a:buNone/>
            </a:pPr>
            <a:r>
              <a:t/>
            </a:r>
            <a:endParaRPr sz="2400"/>
          </a:p>
          <a:p>
            <a:pPr indent="0" lvl="0" marL="457200" rtl="0" algn="l">
              <a:spcBef>
                <a:spcPts val="560"/>
              </a:spcBef>
              <a:spcAft>
                <a:spcPts val="0"/>
              </a:spcAft>
              <a:buNone/>
            </a:pPr>
            <a:r>
              <a:t/>
            </a:r>
            <a:endParaRPr/>
          </a:p>
        </p:txBody>
      </p:sp>
      <p:pic>
        <p:nvPicPr>
          <p:cNvPr descr="Screen Shot 2016-06-15 at 9.19.56 AM.png" id="209" name="Google Shape;209;p32"/>
          <p:cNvPicPr preferRelativeResize="0"/>
          <p:nvPr/>
        </p:nvPicPr>
        <p:blipFill>
          <a:blip r:embed="rId3">
            <a:alphaModFix/>
          </a:blip>
          <a:stretch>
            <a:fillRect/>
          </a:stretch>
        </p:blipFill>
        <p:spPr>
          <a:xfrm>
            <a:off x="2001875" y="2884413"/>
            <a:ext cx="5238750" cy="523875"/>
          </a:xfrm>
          <a:prstGeom prst="rect">
            <a:avLst/>
          </a:prstGeom>
          <a:noFill/>
          <a:ln>
            <a:noFill/>
          </a:ln>
        </p:spPr>
      </p:pic>
      <p:sp>
        <p:nvSpPr>
          <p:cNvPr id="210" name="Google Shape;210;p32"/>
          <p:cNvSpPr txBox="1"/>
          <p:nvPr/>
        </p:nvSpPr>
        <p:spPr>
          <a:xfrm>
            <a:off x="3132050" y="4242450"/>
            <a:ext cx="29784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https://data.cityofchicago.org/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722313" y="3305176"/>
            <a:ext cx="77724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a:t>
            </a:r>
            <a:endParaRPr/>
          </a:p>
        </p:txBody>
      </p:sp>
      <p:sp>
        <p:nvSpPr>
          <p:cNvPr id="217" name="Google Shape;217;p33"/>
          <p:cNvSpPr txBox="1"/>
          <p:nvPr>
            <p:ph idx="1" type="body"/>
          </p:nvPr>
        </p:nvSpPr>
        <p:spPr>
          <a:xfrm>
            <a:off x="722313" y="2180035"/>
            <a:ext cx="7772400" cy="1125000"/>
          </a:xfrm>
          <a:prstGeom prst="rect">
            <a:avLst/>
          </a:prstGeom>
        </p:spPr>
        <p:txBody>
          <a:bodyPr anchorCtr="0" anchor="b" bIns="91425" lIns="91425" spcFirstLastPara="1" rIns="91425" wrap="square" tIns="91425">
            <a:noAutofit/>
          </a:bodyPr>
          <a:lstStyle/>
          <a:p>
            <a:pPr indent="0" lvl="0" marL="0" rtl="0" algn="l">
              <a:spcBef>
                <a:spcPts val="4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722313" y="3305176"/>
            <a:ext cx="77724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 Tidiness</a:t>
            </a:r>
            <a:endParaRPr/>
          </a:p>
        </p:txBody>
      </p:sp>
      <p:sp>
        <p:nvSpPr>
          <p:cNvPr id="224" name="Google Shape;224;p34"/>
          <p:cNvSpPr txBox="1"/>
          <p:nvPr>
            <p:ph idx="1" type="body"/>
          </p:nvPr>
        </p:nvSpPr>
        <p:spPr>
          <a:xfrm>
            <a:off x="722313" y="2180035"/>
            <a:ext cx="7772400" cy="1125000"/>
          </a:xfrm>
          <a:prstGeom prst="rect">
            <a:avLst/>
          </a:prstGeom>
        </p:spPr>
        <p:txBody>
          <a:bodyPr anchorCtr="0" anchor="b" bIns="91425" lIns="91425" spcFirstLastPara="1" rIns="91425" wrap="square" tIns="91425">
            <a:noAutofit/>
          </a:bodyPr>
          <a:lstStyle/>
          <a:p>
            <a:pPr indent="0" lvl="0" marL="0" rtl="0" algn="l">
              <a:spcBef>
                <a:spcPts val="400"/>
              </a:spcBef>
              <a:spcAft>
                <a:spcPts val="0"/>
              </a:spcAft>
              <a:buNone/>
            </a:pPr>
            <a:r>
              <a:rPr lang="en-US"/>
              <a:t>William Sandholtz</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231" name="Google Shape;231;p35"/>
          <p:cNvSpPr txBox="1"/>
          <p:nvPr>
            <p:ph idx="1" type="body"/>
          </p:nvPr>
        </p:nvSpPr>
        <p:spPr>
          <a:xfrm>
            <a:off x="457200" y="1006075"/>
            <a:ext cx="5306700" cy="1369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Basic criteria for “tidy data”:</a:t>
            </a:r>
            <a:endParaRPr sz="2400">
              <a:latin typeface="Arial"/>
              <a:ea typeface="Arial"/>
              <a:cs typeface="Arial"/>
              <a:sym typeface="Arial"/>
            </a:endParaRPr>
          </a:p>
          <a:p>
            <a:pPr indent="-381000" lvl="1" marL="914400" rtl="0" algn="l">
              <a:spcBef>
                <a:spcPts val="0"/>
              </a:spcBef>
              <a:spcAft>
                <a:spcPts val="0"/>
              </a:spcAft>
              <a:buSzPts val="2400"/>
              <a:buChar char="○"/>
            </a:pPr>
            <a:r>
              <a:rPr lang="en-US">
                <a:latin typeface="Arial"/>
                <a:ea typeface="Arial"/>
                <a:cs typeface="Arial"/>
                <a:sym typeface="Arial"/>
              </a:rPr>
              <a:t>Each variable forms a column</a:t>
            </a:r>
            <a:endParaRPr>
              <a:latin typeface="Arial"/>
              <a:ea typeface="Arial"/>
              <a:cs typeface="Arial"/>
              <a:sym typeface="Arial"/>
            </a:endParaRPr>
          </a:p>
          <a:p>
            <a:pPr indent="-381000" lvl="1" marL="914400" rtl="0" algn="l">
              <a:spcBef>
                <a:spcPts val="1000"/>
              </a:spcBef>
              <a:spcAft>
                <a:spcPts val="0"/>
              </a:spcAft>
              <a:buSzPts val="2400"/>
              <a:buChar char="○"/>
            </a:pPr>
            <a:r>
              <a:rPr lang="en-US">
                <a:latin typeface="Arial"/>
                <a:ea typeface="Arial"/>
                <a:cs typeface="Arial"/>
                <a:sym typeface="Arial"/>
              </a:rPr>
              <a:t>Each observation forms a row</a:t>
            </a:r>
            <a:endParaRPr>
              <a:latin typeface="Arial"/>
              <a:ea typeface="Arial"/>
              <a:cs typeface="Arial"/>
              <a:sym typeface="Arial"/>
            </a:endParaRPr>
          </a:p>
          <a:p>
            <a:pPr indent="-173037" lvl="0" marL="681038" rtl="0" algn="l">
              <a:spcBef>
                <a:spcPts val="1000"/>
              </a:spcBef>
              <a:spcAft>
                <a:spcPts val="0"/>
              </a:spcAft>
              <a:buNone/>
            </a:pPr>
            <a:r>
              <a:t/>
            </a:r>
            <a:endParaRPr/>
          </a:p>
        </p:txBody>
      </p:sp>
      <p:graphicFrame>
        <p:nvGraphicFramePr>
          <p:cNvPr id="232" name="Google Shape;232;p35"/>
          <p:cNvGraphicFramePr/>
          <p:nvPr/>
        </p:nvGraphicFramePr>
        <p:xfrm>
          <a:off x="952500" y="2499410"/>
          <a:ext cx="3000000" cy="3000000"/>
        </p:xfrm>
        <a:graphic>
          <a:graphicData uri="http://schemas.openxmlformats.org/drawingml/2006/table">
            <a:tbl>
              <a:tblPr>
                <a:noFill/>
                <a:tableStyleId>{9631BA56-99AE-4893-9D42-C62C1C404DC6}</a:tableStyleId>
              </a:tblPr>
              <a:tblGrid>
                <a:gridCol w="1213475"/>
                <a:gridCol w="1213475"/>
                <a:gridCol w="1213475"/>
                <a:gridCol w="1213475"/>
                <a:gridCol w="1213475"/>
                <a:gridCol w="1213475"/>
              </a:tblGrid>
              <a:tr h="384800">
                <a:tc>
                  <a:txBody>
                    <a:bodyPr>
                      <a:noAutofit/>
                    </a:bodyPr>
                    <a:lstStyle/>
                    <a:p>
                      <a:pPr indent="0" lvl="0" marL="0" rtl="0" algn="ctr">
                        <a:spcBef>
                          <a:spcPts val="0"/>
                        </a:spcBef>
                        <a:spcAft>
                          <a:spcPts val="0"/>
                        </a:spcAft>
                        <a:buNone/>
                      </a:pPr>
                      <a:r>
                        <a:rPr b="1" lang="en-US"/>
                        <a:t>Name</a:t>
                      </a:r>
                      <a:endParaRPr b="1"/>
                    </a:p>
                  </a:txBody>
                  <a:tcPr marT="91425" marB="91425" marR="91425" marL="91425"/>
                </a:tc>
                <a:tc>
                  <a:txBody>
                    <a:bodyPr>
                      <a:noAutofit/>
                    </a:bodyPr>
                    <a:lstStyle/>
                    <a:p>
                      <a:pPr indent="0" lvl="0" marL="0" rtl="0" algn="ctr">
                        <a:spcBef>
                          <a:spcPts val="0"/>
                        </a:spcBef>
                        <a:spcAft>
                          <a:spcPts val="0"/>
                        </a:spcAft>
                        <a:buNone/>
                      </a:pPr>
                      <a:r>
                        <a:rPr b="1" lang="en-US"/>
                        <a:t>Sex</a:t>
                      </a:r>
                      <a:endParaRPr b="1"/>
                    </a:p>
                  </a:txBody>
                  <a:tcPr marT="91425" marB="91425" marR="91425" marL="91425"/>
                </a:tc>
                <a:tc>
                  <a:txBody>
                    <a:bodyPr>
                      <a:noAutofit/>
                    </a:bodyPr>
                    <a:lstStyle/>
                    <a:p>
                      <a:pPr indent="0" lvl="0" marL="0" rtl="0" algn="ctr">
                        <a:spcBef>
                          <a:spcPts val="0"/>
                        </a:spcBef>
                        <a:spcAft>
                          <a:spcPts val="0"/>
                        </a:spcAft>
                        <a:buNone/>
                      </a:pPr>
                      <a:r>
                        <a:rPr b="1" lang="en-US"/>
                        <a:t>Date of Birth</a:t>
                      </a:r>
                      <a:endParaRPr b="1"/>
                    </a:p>
                  </a:txBody>
                  <a:tcPr marT="91425" marB="91425" marR="91425" marL="91425"/>
                </a:tc>
                <a:tc>
                  <a:txBody>
                    <a:bodyPr>
                      <a:noAutofit/>
                    </a:bodyPr>
                    <a:lstStyle/>
                    <a:p>
                      <a:pPr indent="0" lvl="0" marL="0" rtl="0" algn="ctr">
                        <a:spcBef>
                          <a:spcPts val="0"/>
                        </a:spcBef>
                        <a:spcAft>
                          <a:spcPts val="0"/>
                        </a:spcAft>
                        <a:buNone/>
                      </a:pPr>
                      <a:r>
                        <a:rPr b="1" lang="en-US"/>
                        <a:t>Height (in)</a:t>
                      </a:r>
                      <a:endParaRPr b="1"/>
                    </a:p>
                  </a:txBody>
                  <a:tcPr marT="91425" marB="91425" marR="91425" marL="91425"/>
                </a:tc>
                <a:tc>
                  <a:txBody>
                    <a:bodyPr>
                      <a:noAutofit/>
                    </a:bodyPr>
                    <a:lstStyle/>
                    <a:p>
                      <a:pPr indent="0" lvl="0" marL="0" rtl="0" algn="ctr">
                        <a:spcBef>
                          <a:spcPts val="0"/>
                        </a:spcBef>
                        <a:spcAft>
                          <a:spcPts val="0"/>
                        </a:spcAft>
                        <a:buNone/>
                      </a:pPr>
                      <a:r>
                        <a:rPr b="1" lang="en-US"/>
                        <a:t>Start Year</a:t>
                      </a:r>
                      <a:endParaRPr b="1"/>
                    </a:p>
                  </a:txBody>
                  <a:tcPr marT="91425" marB="91425" marR="91425" marL="91425"/>
                </a:tc>
                <a:tc>
                  <a:txBody>
                    <a:bodyPr>
                      <a:noAutofit/>
                    </a:bodyPr>
                    <a:lstStyle/>
                    <a:p>
                      <a:pPr indent="0" lvl="0" marL="0" rtl="0" algn="ctr">
                        <a:spcBef>
                          <a:spcPts val="0"/>
                        </a:spcBef>
                        <a:spcAft>
                          <a:spcPts val="0"/>
                        </a:spcAft>
                        <a:buNone/>
                      </a:pPr>
                      <a:r>
                        <a:rPr b="1" lang="en-US"/>
                        <a:t>End Year</a:t>
                      </a:r>
                      <a:endParaRPr b="1"/>
                    </a:p>
                  </a:txBody>
                  <a:tcPr marT="91425" marB="91425" marR="91425" marL="91425"/>
                </a:tc>
              </a:tr>
              <a:tr h="341800">
                <a:tc>
                  <a:txBody>
                    <a:bodyPr>
                      <a:noAutofit/>
                    </a:bodyPr>
                    <a:lstStyle/>
                    <a:p>
                      <a:pPr indent="0" lvl="0" marL="0" rtl="0" algn="ctr">
                        <a:spcBef>
                          <a:spcPts val="0"/>
                        </a:spcBef>
                        <a:spcAft>
                          <a:spcPts val="0"/>
                        </a:spcAft>
                        <a:buNone/>
                      </a:pPr>
                      <a:r>
                        <a:rPr lang="en-US" sz="1200"/>
                        <a:t>Amanda</a:t>
                      </a:r>
                      <a:endParaRPr sz="1200"/>
                    </a:p>
                  </a:txBody>
                  <a:tcPr marT="91425" marB="91425" marR="91425" marL="91425"/>
                </a:tc>
                <a:tc>
                  <a:txBody>
                    <a:bodyPr>
                      <a:noAutofit/>
                    </a:bodyPr>
                    <a:lstStyle/>
                    <a:p>
                      <a:pPr indent="0" lvl="0" marL="0" rtl="0" algn="ctr">
                        <a:spcBef>
                          <a:spcPts val="0"/>
                        </a:spcBef>
                        <a:spcAft>
                          <a:spcPts val="0"/>
                        </a:spcAft>
                        <a:buNone/>
                      </a:pPr>
                      <a:r>
                        <a:rPr lang="en-US" sz="1200"/>
                        <a:t>F</a:t>
                      </a:r>
                      <a:endParaRPr sz="1200"/>
                    </a:p>
                  </a:txBody>
                  <a:tcPr marT="91425" marB="91425" marR="91425" marL="91425"/>
                </a:tc>
                <a:tc>
                  <a:txBody>
                    <a:bodyPr>
                      <a:noAutofit/>
                    </a:bodyPr>
                    <a:lstStyle/>
                    <a:p>
                      <a:pPr indent="0" lvl="0" marL="0" rtl="0" algn="ctr">
                        <a:spcBef>
                          <a:spcPts val="0"/>
                        </a:spcBef>
                        <a:spcAft>
                          <a:spcPts val="0"/>
                        </a:spcAft>
                        <a:buNone/>
                      </a:pPr>
                      <a:r>
                        <a:rPr lang="en-US" sz="1200"/>
                        <a:t>03/07/1968</a:t>
                      </a:r>
                      <a:endParaRPr sz="1200"/>
                    </a:p>
                  </a:txBody>
                  <a:tcPr marT="91425" marB="91425" marR="91425" marL="91425"/>
                </a:tc>
                <a:tc>
                  <a:txBody>
                    <a:bodyPr>
                      <a:noAutofit/>
                    </a:bodyPr>
                    <a:lstStyle/>
                    <a:p>
                      <a:pPr indent="0" lvl="0" marL="0" rtl="0" algn="ctr">
                        <a:spcBef>
                          <a:spcPts val="0"/>
                        </a:spcBef>
                        <a:spcAft>
                          <a:spcPts val="0"/>
                        </a:spcAft>
                        <a:buNone/>
                      </a:pPr>
                      <a:r>
                        <a:rPr lang="en-US" sz="1200"/>
                        <a:t>66</a:t>
                      </a:r>
                      <a:endParaRPr sz="1200"/>
                    </a:p>
                  </a:txBody>
                  <a:tcPr marT="91425" marB="91425" marR="91425" marL="91425"/>
                </a:tc>
                <a:tc>
                  <a:txBody>
                    <a:bodyPr>
                      <a:noAutofit/>
                    </a:bodyPr>
                    <a:lstStyle/>
                    <a:p>
                      <a:pPr indent="0" lvl="0" marL="0" rtl="0" algn="ctr">
                        <a:spcBef>
                          <a:spcPts val="0"/>
                        </a:spcBef>
                        <a:spcAft>
                          <a:spcPts val="0"/>
                        </a:spcAft>
                        <a:buNone/>
                      </a:pPr>
                      <a:r>
                        <a:rPr lang="en-US" sz="1200"/>
                        <a:t>1990</a:t>
                      </a:r>
                      <a:endParaRPr sz="1200"/>
                    </a:p>
                  </a:txBody>
                  <a:tcPr marT="91425" marB="91425" marR="91425" marL="91425"/>
                </a:tc>
                <a:tc>
                  <a:txBody>
                    <a:bodyPr>
                      <a:noAutofit/>
                    </a:bodyPr>
                    <a:lstStyle/>
                    <a:p>
                      <a:pPr indent="0" lvl="0" marL="0" rtl="0" algn="ctr">
                        <a:spcBef>
                          <a:spcPts val="0"/>
                        </a:spcBef>
                        <a:spcAft>
                          <a:spcPts val="0"/>
                        </a:spcAft>
                        <a:buNone/>
                      </a:pPr>
                      <a:r>
                        <a:rPr lang="en-US" sz="1200"/>
                        <a:t>1996</a:t>
                      </a:r>
                      <a:endParaRPr sz="1200"/>
                    </a:p>
                  </a:txBody>
                  <a:tcPr marT="91425" marB="91425" marR="91425" marL="91425"/>
                </a:tc>
              </a:tr>
              <a:tr h="358650">
                <a:tc>
                  <a:txBody>
                    <a:bodyPr>
                      <a:noAutofit/>
                    </a:bodyPr>
                    <a:lstStyle/>
                    <a:p>
                      <a:pPr indent="0" lvl="0" marL="0" rtl="0" algn="ctr">
                        <a:spcBef>
                          <a:spcPts val="0"/>
                        </a:spcBef>
                        <a:spcAft>
                          <a:spcPts val="0"/>
                        </a:spcAft>
                        <a:buNone/>
                      </a:pPr>
                      <a:r>
                        <a:rPr lang="en-US" sz="1200"/>
                        <a:t>Bradley</a:t>
                      </a:r>
                      <a:endParaRPr sz="1200"/>
                    </a:p>
                  </a:txBody>
                  <a:tcPr marT="91425" marB="91425" marR="91425" marL="91425"/>
                </a:tc>
                <a:tc>
                  <a:txBody>
                    <a:bodyPr>
                      <a:noAutofit/>
                    </a:bodyPr>
                    <a:lstStyle/>
                    <a:p>
                      <a:pPr indent="0" lvl="0" marL="0" rtl="0" algn="ctr">
                        <a:spcBef>
                          <a:spcPts val="0"/>
                        </a:spcBef>
                        <a:spcAft>
                          <a:spcPts val="0"/>
                        </a:spcAft>
                        <a:buNone/>
                      </a:pPr>
                      <a:r>
                        <a:rPr lang="en-US" sz="1200"/>
                        <a:t>M</a:t>
                      </a:r>
                      <a:endParaRPr sz="1200"/>
                    </a:p>
                  </a:txBody>
                  <a:tcPr marT="91425" marB="91425" marR="91425" marL="91425"/>
                </a:tc>
                <a:tc>
                  <a:txBody>
                    <a:bodyPr>
                      <a:noAutofit/>
                    </a:bodyPr>
                    <a:lstStyle/>
                    <a:p>
                      <a:pPr indent="0" lvl="0" marL="0" rtl="0" algn="ctr">
                        <a:spcBef>
                          <a:spcPts val="0"/>
                        </a:spcBef>
                        <a:spcAft>
                          <a:spcPts val="0"/>
                        </a:spcAft>
                        <a:buNone/>
                      </a:pPr>
                      <a:r>
                        <a:rPr lang="en-US" sz="1200"/>
                        <a:t>11/05/1971</a:t>
                      </a:r>
                      <a:endParaRPr sz="1200"/>
                    </a:p>
                  </a:txBody>
                  <a:tcPr marT="91425" marB="91425" marR="91425" marL="91425"/>
                </a:tc>
                <a:tc>
                  <a:txBody>
                    <a:bodyPr>
                      <a:noAutofit/>
                    </a:bodyPr>
                    <a:lstStyle/>
                    <a:p>
                      <a:pPr indent="0" lvl="0" marL="0" rtl="0" algn="ctr">
                        <a:spcBef>
                          <a:spcPts val="0"/>
                        </a:spcBef>
                        <a:spcAft>
                          <a:spcPts val="0"/>
                        </a:spcAft>
                        <a:buNone/>
                      </a:pPr>
                      <a:r>
                        <a:rPr lang="en-US" sz="1200"/>
                        <a:t>70</a:t>
                      </a:r>
                      <a:endParaRPr sz="1200"/>
                    </a:p>
                  </a:txBody>
                  <a:tcPr marT="91425" marB="91425" marR="91425" marL="91425"/>
                </a:tc>
                <a:tc>
                  <a:txBody>
                    <a:bodyPr>
                      <a:noAutofit/>
                    </a:bodyPr>
                    <a:lstStyle/>
                    <a:p>
                      <a:pPr indent="0" lvl="0" marL="0" rtl="0" algn="ctr">
                        <a:spcBef>
                          <a:spcPts val="0"/>
                        </a:spcBef>
                        <a:spcAft>
                          <a:spcPts val="0"/>
                        </a:spcAft>
                        <a:buNone/>
                      </a:pPr>
                      <a:r>
                        <a:rPr lang="en-US" sz="1200"/>
                        <a:t>1994</a:t>
                      </a:r>
                      <a:endParaRPr sz="1200"/>
                    </a:p>
                  </a:txBody>
                  <a:tcPr marT="91425" marB="91425" marR="91425" marL="91425"/>
                </a:tc>
                <a:tc>
                  <a:txBody>
                    <a:bodyPr>
                      <a:noAutofit/>
                    </a:bodyPr>
                    <a:lstStyle/>
                    <a:p>
                      <a:pPr indent="0" lvl="0" marL="0" rtl="0" algn="ctr">
                        <a:spcBef>
                          <a:spcPts val="0"/>
                        </a:spcBef>
                        <a:spcAft>
                          <a:spcPts val="0"/>
                        </a:spcAft>
                        <a:buNone/>
                      </a:pPr>
                      <a:r>
                        <a:rPr lang="en-US" sz="1200"/>
                        <a:t>1999</a:t>
                      </a:r>
                      <a:endParaRPr sz="1200"/>
                    </a:p>
                  </a:txBody>
                  <a:tcPr marT="91425" marB="91425" marR="91425" marL="91425"/>
                </a:tc>
              </a:tr>
              <a:tr h="358650">
                <a:tc>
                  <a:txBody>
                    <a:bodyPr>
                      <a:noAutofit/>
                    </a:bodyPr>
                    <a:lstStyle/>
                    <a:p>
                      <a:pPr indent="0" lvl="0" marL="0" rtl="0" algn="ctr">
                        <a:spcBef>
                          <a:spcPts val="0"/>
                        </a:spcBef>
                        <a:spcAft>
                          <a:spcPts val="0"/>
                        </a:spcAft>
                        <a:buNone/>
                      </a:pPr>
                      <a:r>
                        <a:rPr lang="en-US" sz="1200"/>
                        <a:t>Connor</a:t>
                      </a:r>
                      <a:endParaRPr sz="1200"/>
                    </a:p>
                  </a:txBody>
                  <a:tcPr marT="91425" marB="91425" marR="91425" marL="91425"/>
                </a:tc>
                <a:tc>
                  <a:txBody>
                    <a:bodyPr>
                      <a:noAutofit/>
                    </a:bodyPr>
                    <a:lstStyle/>
                    <a:p>
                      <a:pPr indent="0" lvl="0" marL="0" rtl="0" algn="ctr">
                        <a:spcBef>
                          <a:spcPts val="0"/>
                        </a:spcBef>
                        <a:spcAft>
                          <a:spcPts val="0"/>
                        </a:spcAft>
                        <a:buNone/>
                      </a:pPr>
                      <a:r>
                        <a:rPr lang="en-US" sz="1200"/>
                        <a:t>M</a:t>
                      </a:r>
                      <a:endParaRPr sz="1200"/>
                    </a:p>
                  </a:txBody>
                  <a:tcPr marT="91425" marB="91425" marR="91425" marL="91425"/>
                </a:tc>
                <a:tc>
                  <a:txBody>
                    <a:bodyPr>
                      <a:noAutofit/>
                    </a:bodyPr>
                    <a:lstStyle/>
                    <a:p>
                      <a:pPr indent="0" lvl="0" marL="0" rtl="0" algn="ctr">
                        <a:spcBef>
                          <a:spcPts val="0"/>
                        </a:spcBef>
                        <a:spcAft>
                          <a:spcPts val="0"/>
                        </a:spcAft>
                        <a:buNone/>
                      </a:pPr>
                      <a:r>
                        <a:rPr lang="en-US" sz="1200"/>
                        <a:t>07/17/1964</a:t>
                      </a:r>
                      <a:endParaRPr sz="1200"/>
                    </a:p>
                  </a:txBody>
                  <a:tcPr marT="91425" marB="91425" marR="91425" marL="91425"/>
                </a:tc>
                <a:tc>
                  <a:txBody>
                    <a:bodyPr>
                      <a:noAutofit/>
                    </a:bodyPr>
                    <a:lstStyle/>
                    <a:p>
                      <a:pPr indent="0" lvl="0" marL="0" rtl="0" algn="ctr">
                        <a:spcBef>
                          <a:spcPts val="0"/>
                        </a:spcBef>
                        <a:spcAft>
                          <a:spcPts val="0"/>
                        </a:spcAft>
                        <a:buNone/>
                      </a:pPr>
                      <a:r>
                        <a:rPr lang="en-US" sz="1200"/>
                        <a:t>68</a:t>
                      </a:r>
                      <a:endParaRPr sz="1200"/>
                    </a:p>
                  </a:txBody>
                  <a:tcPr marT="91425" marB="91425" marR="91425" marL="91425"/>
                </a:tc>
                <a:tc>
                  <a:txBody>
                    <a:bodyPr>
                      <a:noAutofit/>
                    </a:bodyPr>
                    <a:lstStyle/>
                    <a:p>
                      <a:pPr indent="0" lvl="0" marL="0" rtl="0" algn="ctr">
                        <a:spcBef>
                          <a:spcPts val="0"/>
                        </a:spcBef>
                        <a:spcAft>
                          <a:spcPts val="0"/>
                        </a:spcAft>
                        <a:buNone/>
                      </a:pPr>
                      <a:r>
                        <a:rPr lang="en-US" sz="1200"/>
                        <a:t>1988</a:t>
                      </a:r>
                      <a:endParaRPr sz="1200"/>
                    </a:p>
                  </a:txBody>
                  <a:tcPr marT="91425" marB="91425" marR="91425" marL="91425"/>
                </a:tc>
                <a:tc>
                  <a:txBody>
                    <a:bodyPr>
                      <a:noAutofit/>
                    </a:bodyPr>
                    <a:lstStyle/>
                    <a:p>
                      <a:pPr indent="0" lvl="0" marL="0" rtl="0" algn="ctr">
                        <a:spcBef>
                          <a:spcPts val="0"/>
                        </a:spcBef>
                        <a:spcAft>
                          <a:spcPts val="0"/>
                        </a:spcAft>
                        <a:buNone/>
                      </a:pPr>
                      <a:r>
                        <a:rPr lang="en-US" sz="1200"/>
                        <a:t>1992</a:t>
                      </a:r>
                      <a:endParaRPr sz="1200"/>
                    </a:p>
                  </a:txBody>
                  <a:tcPr marT="91425" marB="91425" marR="91425" marL="91425"/>
                </a:tc>
              </a:tr>
              <a:tr h="358650">
                <a:tc>
                  <a:txBody>
                    <a:bodyPr>
                      <a:noAutofit/>
                    </a:bodyPr>
                    <a:lstStyle/>
                    <a:p>
                      <a:pPr indent="0" lvl="0" marL="0" rtl="0" algn="ctr">
                        <a:spcBef>
                          <a:spcPts val="0"/>
                        </a:spcBef>
                        <a:spcAft>
                          <a:spcPts val="0"/>
                        </a:spcAft>
                        <a:buNone/>
                      </a:pPr>
                      <a:r>
                        <a:rPr lang="en-US" sz="1200"/>
                        <a:t>Danielle</a:t>
                      </a:r>
                      <a:endParaRPr sz="1200"/>
                    </a:p>
                  </a:txBody>
                  <a:tcPr marT="91425" marB="91425" marR="91425" marL="91425"/>
                </a:tc>
                <a:tc>
                  <a:txBody>
                    <a:bodyPr>
                      <a:noAutofit/>
                    </a:bodyPr>
                    <a:lstStyle/>
                    <a:p>
                      <a:pPr indent="0" lvl="0" marL="0" rtl="0" algn="ctr">
                        <a:spcBef>
                          <a:spcPts val="0"/>
                        </a:spcBef>
                        <a:spcAft>
                          <a:spcPts val="0"/>
                        </a:spcAft>
                        <a:buNone/>
                      </a:pPr>
                      <a:r>
                        <a:rPr lang="en-US" sz="1200"/>
                        <a:t>F</a:t>
                      </a:r>
                      <a:endParaRPr sz="1200"/>
                    </a:p>
                  </a:txBody>
                  <a:tcPr marT="91425" marB="91425" marR="91425" marL="91425"/>
                </a:tc>
                <a:tc>
                  <a:txBody>
                    <a:bodyPr>
                      <a:noAutofit/>
                    </a:bodyPr>
                    <a:lstStyle/>
                    <a:p>
                      <a:pPr indent="0" lvl="0" marL="0" rtl="0" algn="ctr">
                        <a:spcBef>
                          <a:spcPts val="0"/>
                        </a:spcBef>
                        <a:spcAft>
                          <a:spcPts val="0"/>
                        </a:spcAft>
                        <a:buNone/>
                      </a:pPr>
                      <a:r>
                        <a:rPr lang="en-US" sz="1200"/>
                        <a:t>10/22/1970</a:t>
                      </a:r>
                      <a:endParaRPr sz="1200"/>
                    </a:p>
                  </a:txBody>
                  <a:tcPr marT="91425" marB="91425" marR="91425" marL="91425"/>
                </a:tc>
                <a:tc>
                  <a:txBody>
                    <a:bodyPr>
                      <a:noAutofit/>
                    </a:bodyPr>
                    <a:lstStyle/>
                    <a:p>
                      <a:pPr indent="0" lvl="0" marL="0" rtl="0" algn="ctr">
                        <a:spcBef>
                          <a:spcPts val="0"/>
                        </a:spcBef>
                        <a:spcAft>
                          <a:spcPts val="0"/>
                        </a:spcAft>
                        <a:buNone/>
                      </a:pPr>
                      <a:r>
                        <a:rPr lang="en-US" sz="1200"/>
                        <a:t>67</a:t>
                      </a:r>
                      <a:endParaRPr sz="1200"/>
                    </a:p>
                  </a:txBody>
                  <a:tcPr marT="91425" marB="91425" marR="91425" marL="91425"/>
                </a:tc>
                <a:tc>
                  <a:txBody>
                    <a:bodyPr>
                      <a:noAutofit/>
                    </a:bodyPr>
                    <a:lstStyle/>
                    <a:p>
                      <a:pPr indent="0" lvl="0" marL="0" rtl="0" algn="ctr">
                        <a:spcBef>
                          <a:spcPts val="0"/>
                        </a:spcBef>
                        <a:spcAft>
                          <a:spcPts val="0"/>
                        </a:spcAft>
                        <a:buNone/>
                      </a:pPr>
                      <a:r>
                        <a:rPr lang="en-US" sz="1200"/>
                        <a:t>1997</a:t>
                      </a:r>
                      <a:endParaRPr sz="1200"/>
                    </a:p>
                  </a:txBody>
                  <a:tcPr marT="91425" marB="91425" marR="91425" marL="91425"/>
                </a:tc>
                <a:tc>
                  <a:txBody>
                    <a:bodyPr>
                      <a:noAutofit/>
                    </a:bodyPr>
                    <a:lstStyle/>
                    <a:p>
                      <a:pPr indent="0" lvl="0" marL="0" rtl="0" algn="ctr">
                        <a:spcBef>
                          <a:spcPts val="0"/>
                        </a:spcBef>
                        <a:spcAft>
                          <a:spcPts val="0"/>
                        </a:spcAft>
                        <a:buNone/>
                      </a:pPr>
                      <a:r>
                        <a:rPr lang="en-US" sz="1200"/>
                        <a:t>2005</a:t>
                      </a:r>
                      <a:endParaRPr sz="1200"/>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239" name="Google Shape;239;p36"/>
          <p:cNvSpPr txBox="1"/>
          <p:nvPr>
            <p:ph idx="1" type="body"/>
          </p:nvPr>
        </p:nvSpPr>
        <p:spPr>
          <a:xfrm>
            <a:off x="457200" y="1006075"/>
            <a:ext cx="47964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latin typeface="Arial"/>
                <a:ea typeface="Arial"/>
                <a:cs typeface="Arial"/>
                <a:sym typeface="Arial"/>
              </a:rPr>
              <a:t>Common </a:t>
            </a:r>
            <a:r>
              <a:rPr lang="en-US" sz="2400" u="sng">
                <a:latin typeface="Arial"/>
                <a:ea typeface="Arial"/>
                <a:cs typeface="Arial"/>
                <a:sym typeface="Arial"/>
              </a:rPr>
              <a:t>problems</a:t>
            </a:r>
            <a:r>
              <a:rPr lang="en-US" sz="2400">
                <a:latin typeface="Arial"/>
                <a:ea typeface="Arial"/>
                <a:cs typeface="Arial"/>
                <a:sym typeface="Arial"/>
              </a:rPr>
              <a:t> with data:</a:t>
            </a:r>
            <a:endParaRPr sz="2400">
              <a:latin typeface="Arial"/>
              <a:ea typeface="Arial"/>
              <a:cs typeface="Arial"/>
              <a:sym typeface="Arial"/>
            </a:endParaRPr>
          </a:p>
          <a:p>
            <a:pPr indent="-381000" lvl="1" marL="914400" rtl="0" algn="l">
              <a:spcBef>
                <a:spcPts val="1000"/>
              </a:spcBef>
              <a:spcAft>
                <a:spcPts val="0"/>
              </a:spcAft>
              <a:buSzPts val="2400"/>
              <a:buChar char="○"/>
            </a:pPr>
            <a:r>
              <a:rPr lang="en-US">
                <a:latin typeface="Arial"/>
                <a:ea typeface="Arial"/>
                <a:cs typeface="Arial"/>
                <a:sym typeface="Arial"/>
              </a:rPr>
              <a:t>Columns headers are values, not variable names</a:t>
            </a:r>
            <a:endParaRPr>
              <a:latin typeface="Arial"/>
              <a:ea typeface="Arial"/>
              <a:cs typeface="Arial"/>
              <a:sym typeface="Arial"/>
            </a:endParaRPr>
          </a:p>
          <a:p>
            <a:pPr indent="-381000" lvl="1" marL="914400" rtl="0" algn="l">
              <a:spcBef>
                <a:spcPts val="1000"/>
              </a:spcBef>
              <a:spcAft>
                <a:spcPts val="0"/>
              </a:spcAft>
              <a:buSzPts val="2400"/>
              <a:buChar char="○"/>
            </a:pPr>
            <a:r>
              <a:rPr lang="en-US">
                <a:latin typeface="Arial"/>
                <a:ea typeface="Arial"/>
                <a:cs typeface="Arial"/>
                <a:sym typeface="Arial"/>
              </a:rPr>
              <a:t>Multiple variables are stored in one column </a:t>
            </a:r>
            <a:endParaRPr>
              <a:latin typeface="Arial"/>
              <a:ea typeface="Arial"/>
              <a:cs typeface="Arial"/>
              <a:sym typeface="Arial"/>
            </a:endParaRPr>
          </a:p>
          <a:p>
            <a:pPr indent="-381000" lvl="1" marL="914400" rtl="0" algn="l">
              <a:spcBef>
                <a:spcPts val="1000"/>
              </a:spcBef>
              <a:spcAft>
                <a:spcPts val="0"/>
              </a:spcAft>
              <a:buSzPts val="2400"/>
              <a:buChar char="○"/>
            </a:pPr>
            <a:r>
              <a:rPr lang="en-US">
                <a:latin typeface="Arial"/>
                <a:ea typeface="Arial"/>
                <a:cs typeface="Arial"/>
                <a:sym typeface="Arial"/>
              </a:rPr>
              <a:t>Variables are stored in both rows and columns</a:t>
            </a:r>
            <a:endParaRPr>
              <a:latin typeface="Arial"/>
              <a:ea typeface="Arial"/>
              <a:cs typeface="Arial"/>
              <a:sym typeface="Arial"/>
            </a:endParaRPr>
          </a:p>
          <a:p>
            <a:pPr indent="-173037" lvl="0" marL="681038" rtl="0" algn="l">
              <a:spcBef>
                <a:spcPts val="1000"/>
              </a:spcBef>
              <a:spcAft>
                <a:spcPts val="0"/>
              </a:spcAft>
              <a:buNone/>
            </a:pPr>
            <a:r>
              <a:t/>
            </a:r>
            <a:endParaRPr/>
          </a:p>
        </p:txBody>
      </p:sp>
      <p:sp>
        <p:nvSpPr>
          <p:cNvPr id="240" name="Google Shape;240;p36"/>
          <p:cNvSpPr/>
          <p:nvPr/>
        </p:nvSpPr>
        <p:spPr>
          <a:xfrm>
            <a:off x="5165925" y="2606850"/>
            <a:ext cx="709500" cy="294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txBox="1"/>
          <p:nvPr/>
        </p:nvSpPr>
        <p:spPr>
          <a:xfrm>
            <a:off x="6218250" y="2268000"/>
            <a:ext cx="2256000" cy="9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More difficult to use data</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248" name="Google Shape;248;p37"/>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latin typeface="Arial"/>
                <a:ea typeface="Arial"/>
                <a:cs typeface="Arial"/>
                <a:sym typeface="Arial"/>
              </a:rPr>
              <a:t>Columns headers are values, not variable names</a:t>
            </a:r>
            <a:endParaRPr/>
          </a:p>
        </p:txBody>
      </p:sp>
      <p:graphicFrame>
        <p:nvGraphicFramePr>
          <p:cNvPr id="249" name="Google Shape;249;p37"/>
          <p:cNvGraphicFramePr/>
          <p:nvPr/>
        </p:nvGraphicFramePr>
        <p:xfrm>
          <a:off x="952475" y="1619250"/>
          <a:ext cx="3000000" cy="3000000"/>
        </p:xfrm>
        <a:graphic>
          <a:graphicData uri="http://schemas.openxmlformats.org/drawingml/2006/table">
            <a:tbl>
              <a:tblPr>
                <a:noFill/>
                <a:tableStyleId>{9631BA56-99AE-4893-9D42-C62C1C404DC6}</a:tableStyleId>
              </a:tblPr>
              <a:tblGrid>
                <a:gridCol w="1214700"/>
                <a:gridCol w="1214700"/>
                <a:gridCol w="1214700"/>
                <a:gridCol w="1214700"/>
                <a:gridCol w="1214700"/>
                <a:gridCol w="1214700"/>
              </a:tblGrid>
              <a:tr h="543550">
                <a:tc>
                  <a:txBody>
                    <a:bodyPr>
                      <a:noAutofit/>
                    </a:bodyPr>
                    <a:lstStyle/>
                    <a:p>
                      <a:pPr indent="0" lvl="0" marL="0" rtl="0" algn="ctr">
                        <a:spcBef>
                          <a:spcPts val="0"/>
                        </a:spcBef>
                        <a:spcAft>
                          <a:spcPts val="0"/>
                        </a:spcAft>
                        <a:buNone/>
                      </a:pPr>
                      <a:r>
                        <a:rPr b="1" lang="en-US"/>
                        <a:t>Name</a:t>
                      </a:r>
                      <a:endParaRPr b="1"/>
                    </a:p>
                  </a:txBody>
                  <a:tcPr marT="91425" marB="91425" marR="91425" marL="91425"/>
                </a:tc>
                <a:tc>
                  <a:txBody>
                    <a:bodyPr>
                      <a:noAutofit/>
                    </a:bodyPr>
                    <a:lstStyle/>
                    <a:p>
                      <a:pPr indent="0" lvl="0" marL="0" rtl="0" algn="ctr">
                        <a:spcBef>
                          <a:spcPts val="0"/>
                        </a:spcBef>
                        <a:spcAft>
                          <a:spcPts val="0"/>
                        </a:spcAft>
                        <a:buNone/>
                      </a:pPr>
                      <a:r>
                        <a:rPr b="1" lang="en-US"/>
                        <a:t>Male</a:t>
                      </a:r>
                      <a:endParaRPr b="1"/>
                    </a:p>
                  </a:txBody>
                  <a:tcPr marT="91425" marB="91425" marR="91425" marL="91425"/>
                </a:tc>
                <a:tc>
                  <a:txBody>
                    <a:bodyPr>
                      <a:noAutofit/>
                    </a:bodyPr>
                    <a:lstStyle/>
                    <a:p>
                      <a:pPr indent="0" lvl="0" marL="0" rtl="0" algn="ctr">
                        <a:spcBef>
                          <a:spcPts val="0"/>
                        </a:spcBef>
                        <a:spcAft>
                          <a:spcPts val="0"/>
                        </a:spcAft>
                        <a:buNone/>
                      </a:pPr>
                      <a:r>
                        <a:rPr b="1" lang="en-US"/>
                        <a:t>Female</a:t>
                      </a:r>
                      <a:endParaRPr b="1"/>
                    </a:p>
                  </a:txBody>
                  <a:tcPr marT="91425" marB="91425" marR="91425" marL="91425"/>
                </a:tc>
                <a:tc>
                  <a:txBody>
                    <a:bodyPr>
                      <a:noAutofit/>
                    </a:bodyPr>
                    <a:lstStyle/>
                    <a:p>
                      <a:pPr indent="0" lvl="0" marL="0" rtl="0" algn="ctr">
                        <a:spcBef>
                          <a:spcPts val="0"/>
                        </a:spcBef>
                        <a:spcAft>
                          <a:spcPts val="0"/>
                        </a:spcAft>
                        <a:buNone/>
                      </a:pPr>
                      <a:r>
                        <a:rPr b="1" lang="en-US"/>
                        <a:t>Height (in)</a:t>
                      </a:r>
                      <a:endParaRPr b="1"/>
                    </a:p>
                  </a:txBody>
                  <a:tcPr marT="91425" marB="91425" marR="91425" marL="91425"/>
                </a:tc>
                <a:tc>
                  <a:txBody>
                    <a:bodyPr>
                      <a:noAutofit/>
                    </a:bodyPr>
                    <a:lstStyle/>
                    <a:p>
                      <a:pPr indent="0" lvl="0" marL="0" rtl="0" algn="ctr">
                        <a:spcBef>
                          <a:spcPts val="0"/>
                        </a:spcBef>
                        <a:spcAft>
                          <a:spcPts val="0"/>
                        </a:spcAft>
                        <a:buNone/>
                      </a:pPr>
                      <a:r>
                        <a:rPr b="1" lang="en-US"/>
                        <a:t>Start Year</a:t>
                      </a:r>
                      <a:endParaRPr b="1"/>
                    </a:p>
                  </a:txBody>
                  <a:tcPr marT="91425" marB="91425" marR="91425" marL="91425"/>
                </a:tc>
                <a:tc>
                  <a:txBody>
                    <a:bodyPr>
                      <a:noAutofit/>
                    </a:bodyPr>
                    <a:lstStyle/>
                    <a:p>
                      <a:pPr indent="0" lvl="0" marL="0" rtl="0" algn="ctr">
                        <a:spcBef>
                          <a:spcPts val="0"/>
                        </a:spcBef>
                        <a:spcAft>
                          <a:spcPts val="0"/>
                        </a:spcAft>
                        <a:buNone/>
                      </a:pPr>
                      <a:r>
                        <a:rPr b="1" lang="en-US"/>
                        <a:t>End Year</a:t>
                      </a:r>
                      <a:endParaRPr b="1"/>
                    </a:p>
                  </a:txBody>
                  <a:tcPr marT="91425" marB="91425" marR="91425" marL="91425"/>
                </a:tc>
              </a:tr>
              <a:tr h="462000">
                <a:tc>
                  <a:txBody>
                    <a:bodyPr>
                      <a:noAutofit/>
                    </a:bodyPr>
                    <a:lstStyle/>
                    <a:p>
                      <a:pPr indent="0" lvl="0" marL="0" rtl="0" algn="ctr">
                        <a:spcBef>
                          <a:spcPts val="0"/>
                        </a:spcBef>
                        <a:spcAft>
                          <a:spcPts val="0"/>
                        </a:spcAft>
                        <a:buNone/>
                      </a:pPr>
                      <a:r>
                        <a:rPr lang="en-US" sz="1200"/>
                        <a:t>Amanda</a:t>
                      </a:r>
                      <a:endParaRPr sz="1200"/>
                    </a:p>
                  </a:txBody>
                  <a:tcPr marT="91425" marB="91425" marR="91425" marL="91425"/>
                </a:tc>
                <a:tc>
                  <a:txBody>
                    <a:bodyPr>
                      <a:noAutofit/>
                    </a:bodyPr>
                    <a:lstStyle/>
                    <a:p>
                      <a:pPr indent="0" lvl="0" marL="0" rtl="0" algn="ctr">
                        <a:spcBef>
                          <a:spcPts val="0"/>
                        </a:spcBef>
                        <a:spcAft>
                          <a:spcPts val="0"/>
                        </a:spcAft>
                        <a:buNone/>
                      </a:pPr>
                      <a:r>
                        <a:rPr lang="en-US" sz="1200"/>
                        <a:t>False</a:t>
                      </a:r>
                      <a:endParaRPr sz="1200"/>
                    </a:p>
                  </a:txBody>
                  <a:tcPr marT="91425" marB="91425" marR="91425" marL="91425"/>
                </a:tc>
                <a:tc>
                  <a:txBody>
                    <a:bodyPr>
                      <a:noAutofit/>
                    </a:bodyPr>
                    <a:lstStyle/>
                    <a:p>
                      <a:pPr indent="0" lvl="0" marL="0" rtl="0" algn="ctr">
                        <a:spcBef>
                          <a:spcPts val="0"/>
                        </a:spcBef>
                        <a:spcAft>
                          <a:spcPts val="0"/>
                        </a:spcAft>
                        <a:buNone/>
                      </a:pPr>
                      <a:r>
                        <a:rPr lang="en-US" sz="1200"/>
                        <a:t>True</a:t>
                      </a:r>
                      <a:endParaRPr sz="1200"/>
                    </a:p>
                  </a:txBody>
                  <a:tcPr marT="91425" marB="91425" marR="91425" marL="91425"/>
                </a:tc>
                <a:tc>
                  <a:txBody>
                    <a:bodyPr>
                      <a:noAutofit/>
                    </a:bodyPr>
                    <a:lstStyle/>
                    <a:p>
                      <a:pPr indent="0" lvl="0" marL="0" rtl="0" algn="ctr">
                        <a:spcBef>
                          <a:spcPts val="0"/>
                        </a:spcBef>
                        <a:spcAft>
                          <a:spcPts val="0"/>
                        </a:spcAft>
                        <a:buNone/>
                      </a:pPr>
                      <a:r>
                        <a:rPr lang="en-US" sz="1200"/>
                        <a:t>66</a:t>
                      </a:r>
                      <a:endParaRPr sz="1200"/>
                    </a:p>
                  </a:txBody>
                  <a:tcPr marT="91425" marB="91425" marR="91425" marL="91425"/>
                </a:tc>
                <a:tc>
                  <a:txBody>
                    <a:bodyPr>
                      <a:noAutofit/>
                    </a:bodyPr>
                    <a:lstStyle/>
                    <a:p>
                      <a:pPr indent="0" lvl="0" marL="0" rtl="0" algn="ctr">
                        <a:spcBef>
                          <a:spcPts val="0"/>
                        </a:spcBef>
                        <a:spcAft>
                          <a:spcPts val="0"/>
                        </a:spcAft>
                        <a:buNone/>
                      </a:pPr>
                      <a:r>
                        <a:rPr lang="en-US" sz="1200"/>
                        <a:t>1990</a:t>
                      </a:r>
                      <a:endParaRPr sz="1200"/>
                    </a:p>
                  </a:txBody>
                  <a:tcPr marT="91425" marB="91425" marR="91425" marL="91425"/>
                </a:tc>
                <a:tc>
                  <a:txBody>
                    <a:bodyPr>
                      <a:noAutofit/>
                    </a:bodyPr>
                    <a:lstStyle/>
                    <a:p>
                      <a:pPr indent="0" lvl="0" marL="0" rtl="0" algn="ctr">
                        <a:spcBef>
                          <a:spcPts val="0"/>
                        </a:spcBef>
                        <a:spcAft>
                          <a:spcPts val="0"/>
                        </a:spcAft>
                        <a:buNone/>
                      </a:pPr>
                      <a:r>
                        <a:rPr lang="en-US" sz="1200"/>
                        <a:t>1996</a:t>
                      </a:r>
                      <a:endParaRPr sz="1200"/>
                    </a:p>
                  </a:txBody>
                  <a:tcPr marT="91425" marB="91425" marR="91425" marL="91425"/>
                </a:tc>
              </a:tr>
              <a:tr h="462000">
                <a:tc>
                  <a:txBody>
                    <a:bodyPr>
                      <a:noAutofit/>
                    </a:bodyPr>
                    <a:lstStyle/>
                    <a:p>
                      <a:pPr indent="0" lvl="0" marL="0" rtl="0" algn="ctr">
                        <a:spcBef>
                          <a:spcPts val="0"/>
                        </a:spcBef>
                        <a:spcAft>
                          <a:spcPts val="0"/>
                        </a:spcAft>
                        <a:buNone/>
                      </a:pPr>
                      <a:r>
                        <a:rPr lang="en-US" sz="1200"/>
                        <a:t>Bradley</a:t>
                      </a:r>
                      <a:endParaRPr sz="1200"/>
                    </a:p>
                  </a:txBody>
                  <a:tcPr marT="91425" marB="91425" marR="91425" marL="91425"/>
                </a:tc>
                <a:tc>
                  <a:txBody>
                    <a:bodyPr>
                      <a:noAutofit/>
                    </a:bodyPr>
                    <a:lstStyle/>
                    <a:p>
                      <a:pPr indent="0" lvl="0" marL="0" rtl="0" algn="ctr">
                        <a:spcBef>
                          <a:spcPts val="0"/>
                        </a:spcBef>
                        <a:spcAft>
                          <a:spcPts val="0"/>
                        </a:spcAft>
                        <a:buNone/>
                      </a:pPr>
                      <a:r>
                        <a:rPr lang="en-US" sz="1200"/>
                        <a:t>True</a:t>
                      </a:r>
                      <a:endParaRPr sz="1200"/>
                    </a:p>
                  </a:txBody>
                  <a:tcPr marT="91425" marB="91425" marR="91425" marL="91425"/>
                </a:tc>
                <a:tc>
                  <a:txBody>
                    <a:bodyPr>
                      <a:noAutofit/>
                    </a:bodyPr>
                    <a:lstStyle/>
                    <a:p>
                      <a:pPr indent="0" lvl="0" marL="0" rtl="0" algn="ctr">
                        <a:spcBef>
                          <a:spcPts val="0"/>
                        </a:spcBef>
                        <a:spcAft>
                          <a:spcPts val="0"/>
                        </a:spcAft>
                        <a:buNone/>
                      </a:pPr>
                      <a:r>
                        <a:rPr lang="en-US" sz="1200"/>
                        <a:t>False</a:t>
                      </a:r>
                      <a:endParaRPr sz="1200"/>
                    </a:p>
                  </a:txBody>
                  <a:tcPr marT="91425" marB="91425" marR="91425" marL="91425"/>
                </a:tc>
                <a:tc>
                  <a:txBody>
                    <a:bodyPr>
                      <a:noAutofit/>
                    </a:bodyPr>
                    <a:lstStyle/>
                    <a:p>
                      <a:pPr indent="0" lvl="0" marL="0" rtl="0" algn="ctr">
                        <a:spcBef>
                          <a:spcPts val="0"/>
                        </a:spcBef>
                        <a:spcAft>
                          <a:spcPts val="0"/>
                        </a:spcAft>
                        <a:buNone/>
                      </a:pPr>
                      <a:r>
                        <a:rPr lang="en-US" sz="1200"/>
                        <a:t>70</a:t>
                      </a:r>
                      <a:endParaRPr sz="1200"/>
                    </a:p>
                  </a:txBody>
                  <a:tcPr marT="91425" marB="91425" marR="91425" marL="91425"/>
                </a:tc>
                <a:tc>
                  <a:txBody>
                    <a:bodyPr>
                      <a:noAutofit/>
                    </a:bodyPr>
                    <a:lstStyle/>
                    <a:p>
                      <a:pPr indent="0" lvl="0" marL="0" rtl="0" algn="ctr">
                        <a:spcBef>
                          <a:spcPts val="0"/>
                        </a:spcBef>
                        <a:spcAft>
                          <a:spcPts val="0"/>
                        </a:spcAft>
                        <a:buNone/>
                      </a:pPr>
                      <a:r>
                        <a:rPr lang="en-US" sz="1200"/>
                        <a:t>1994</a:t>
                      </a:r>
                      <a:endParaRPr sz="1200"/>
                    </a:p>
                  </a:txBody>
                  <a:tcPr marT="91425" marB="91425" marR="91425" marL="91425"/>
                </a:tc>
                <a:tc>
                  <a:txBody>
                    <a:bodyPr>
                      <a:noAutofit/>
                    </a:bodyPr>
                    <a:lstStyle/>
                    <a:p>
                      <a:pPr indent="0" lvl="0" marL="0" rtl="0" algn="ctr">
                        <a:spcBef>
                          <a:spcPts val="0"/>
                        </a:spcBef>
                        <a:spcAft>
                          <a:spcPts val="0"/>
                        </a:spcAft>
                        <a:buNone/>
                      </a:pPr>
                      <a:r>
                        <a:rPr lang="en-US" sz="1200"/>
                        <a:t>1999</a:t>
                      </a:r>
                      <a:endParaRPr sz="1200"/>
                    </a:p>
                  </a:txBody>
                  <a:tcPr marT="91425" marB="91425" marR="91425" marL="91425"/>
                </a:tc>
              </a:tr>
              <a:tr h="462000">
                <a:tc>
                  <a:txBody>
                    <a:bodyPr>
                      <a:noAutofit/>
                    </a:bodyPr>
                    <a:lstStyle/>
                    <a:p>
                      <a:pPr indent="0" lvl="0" marL="0" rtl="0" algn="ctr">
                        <a:spcBef>
                          <a:spcPts val="0"/>
                        </a:spcBef>
                        <a:spcAft>
                          <a:spcPts val="0"/>
                        </a:spcAft>
                        <a:buNone/>
                      </a:pPr>
                      <a:r>
                        <a:rPr lang="en-US" sz="1200"/>
                        <a:t>Connor</a:t>
                      </a:r>
                      <a:endParaRPr sz="1200"/>
                    </a:p>
                  </a:txBody>
                  <a:tcPr marT="91425" marB="91425" marR="91425" marL="91425"/>
                </a:tc>
                <a:tc>
                  <a:txBody>
                    <a:bodyPr>
                      <a:noAutofit/>
                    </a:bodyPr>
                    <a:lstStyle/>
                    <a:p>
                      <a:pPr indent="0" lvl="0" marL="0" rtl="0" algn="ctr">
                        <a:spcBef>
                          <a:spcPts val="0"/>
                        </a:spcBef>
                        <a:spcAft>
                          <a:spcPts val="0"/>
                        </a:spcAft>
                        <a:buNone/>
                      </a:pPr>
                      <a:r>
                        <a:rPr lang="en-US" sz="1200"/>
                        <a:t>True</a:t>
                      </a:r>
                      <a:endParaRPr sz="1200"/>
                    </a:p>
                  </a:txBody>
                  <a:tcPr marT="91425" marB="91425" marR="91425" marL="91425"/>
                </a:tc>
                <a:tc>
                  <a:txBody>
                    <a:bodyPr>
                      <a:noAutofit/>
                    </a:bodyPr>
                    <a:lstStyle/>
                    <a:p>
                      <a:pPr indent="0" lvl="0" marL="0" rtl="0" algn="ctr">
                        <a:spcBef>
                          <a:spcPts val="0"/>
                        </a:spcBef>
                        <a:spcAft>
                          <a:spcPts val="0"/>
                        </a:spcAft>
                        <a:buNone/>
                      </a:pPr>
                      <a:r>
                        <a:rPr lang="en-US" sz="1200"/>
                        <a:t>False</a:t>
                      </a:r>
                      <a:endParaRPr sz="1200"/>
                    </a:p>
                  </a:txBody>
                  <a:tcPr marT="91425" marB="91425" marR="91425" marL="91425"/>
                </a:tc>
                <a:tc>
                  <a:txBody>
                    <a:bodyPr>
                      <a:noAutofit/>
                    </a:bodyPr>
                    <a:lstStyle/>
                    <a:p>
                      <a:pPr indent="0" lvl="0" marL="0" rtl="0" algn="ctr">
                        <a:spcBef>
                          <a:spcPts val="0"/>
                        </a:spcBef>
                        <a:spcAft>
                          <a:spcPts val="0"/>
                        </a:spcAft>
                        <a:buNone/>
                      </a:pPr>
                      <a:r>
                        <a:rPr lang="en-US" sz="1200"/>
                        <a:t>68</a:t>
                      </a:r>
                      <a:endParaRPr sz="1200"/>
                    </a:p>
                  </a:txBody>
                  <a:tcPr marT="91425" marB="91425" marR="91425" marL="91425"/>
                </a:tc>
                <a:tc>
                  <a:txBody>
                    <a:bodyPr>
                      <a:noAutofit/>
                    </a:bodyPr>
                    <a:lstStyle/>
                    <a:p>
                      <a:pPr indent="0" lvl="0" marL="0" rtl="0" algn="ctr">
                        <a:spcBef>
                          <a:spcPts val="0"/>
                        </a:spcBef>
                        <a:spcAft>
                          <a:spcPts val="0"/>
                        </a:spcAft>
                        <a:buNone/>
                      </a:pPr>
                      <a:r>
                        <a:rPr lang="en-US" sz="1200"/>
                        <a:t>1988</a:t>
                      </a:r>
                      <a:endParaRPr sz="1200"/>
                    </a:p>
                  </a:txBody>
                  <a:tcPr marT="91425" marB="91425" marR="91425" marL="91425"/>
                </a:tc>
                <a:tc>
                  <a:txBody>
                    <a:bodyPr>
                      <a:noAutofit/>
                    </a:bodyPr>
                    <a:lstStyle/>
                    <a:p>
                      <a:pPr indent="0" lvl="0" marL="0" rtl="0" algn="ctr">
                        <a:spcBef>
                          <a:spcPts val="0"/>
                        </a:spcBef>
                        <a:spcAft>
                          <a:spcPts val="0"/>
                        </a:spcAft>
                        <a:buNone/>
                      </a:pPr>
                      <a:r>
                        <a:rPr lang="en-US" sz="1200"/>
                        <a:t>1992</a:t>
                      </a:r>
                      <a:endParaRPr sz="1200"/>
                    </a:p>
                  </a:txBody>
                  <a:tcPr marT="91425" marB="91425" marR="91425" marL="91425"/>
                </a:tc>
              </a:tr>
              <a:tr h="462000">
                <a:tc>
                  <a:txBody>
                    <a:bodyPr>
                      <a:noAutofit/>
                    </a:bodyPr>
                    <a:lstStyle/>
                    <a:p>
                      <a:pPr indent="0" lvl="0" marL="0" rtl="0" algn="ctr">
                        <a:spcBef>
                          <a:spcPts val="0"/>
                        </a:spcBef>
                        <a:spcAft>
                          <a:spcPts val="0"/>
                        </a:spcAft>
                        <a:buNone/>
                      </a:pPr>
                      <a:r>
                        <a:rPr lang="en-US" sz="1200"/>
                        <a:t>Danielle</a:t>
                      </a:r>
                      <a:endParaRPr sz="1200"/>
                    </a:p>
                  </a:txBody>
                  <a:tcPr marT="91425" marB="91425" marR="91425" marL="91425"/>
                </a:tc>
                <a:tc>
                  <a:txBody>
                    <a:bodyPr>
                      <a:noAutofit/>
                    </a:bodyPr>
                    <a:lstStyle/>
                    <a:p>
                      <a:pPr indent="0" lvl="0" marL="0" rtl="0" algn="ctr">
                        <a:spcBef>
                          <a:spcPts val="0"/>
                        </a:spcBef>
                        <a:spcAft>
                          <a:spcPts val="0"/>
                        </a:spcAft>
                        <a:buNone/>
                      </a:pPr>
                      <a:r>
                        <a:rPr lang="en-US" sz="1200"/>
                        <a:t>False</a:t>
                      </a:r>
                      <a:endParaRPr sz="1200"/>
                    </a:p>
                  </a:txBody>
                  <a:tcPr marT="91425" marB="91425" marR="91425" marL="91425"/>
                </a:tc>
                <a:tc>
                  <a:txBody>
                    <a:bodyPr>
                      <a:noAutofit/>
                    </a:bodyPr>
                    <a:lstStyle/>
                    <a:p>
                      <a:pPr indent="0" lvl="0" marL="0" rtl="0" algn="ctr">
                        <a:spcBef>
                          <a:spcPts val="0"/>
                        </a:spcBef>
                        <a:spcAft>
                          <a:spcPts val="0"/>
                        </a:spcAft>
                        <a:buNone/>
                      </a:pPr>
                      <a:r>
                        <a:rPr lang="en-US" sz="1200"/>
                        <a:t>True</a:t>
                      </a:r>
                      <a:endParaRPr sz="1200"/>
                    </a:p>
                  </a:txBody>
                  <a:tcPr marT="91425" marB="91425" marR="91425" marL="91425"/>
                </a:tc>
                <a:tc>
                  <a:txBody>
                    <a:bodyPr>
                      <a:noAutofit/>
                    </a:bodyPr>
                    <a:lstStyle/>
                    <a:p>
                      <a:pPr indent="0" lvl="0" marL="0" rtl="0" algn="ctr">
                        <a:spcBef>
                          <a:spcPts val="0"/>
                        </a:spcBef>
                        <a:spcAft>
                          <a:spcPts val="0"/>
                        </a:spcAft>
                        <a:buNone/>
                      </a:pPr>
                      <a:r>
                        <a:rPr lang="en-US" sz="1200"/>
                        <a:t>67</a:t>
                      </a:r>
                      <a:endParaRPr sz="1200"/>
                    </a:p>
                  </a:txBody>
                  <a:tcPr marT="91425" marB="91425" marR="91425" marL="91425"/>
                </a:tc>
                <a:tc>
                  <a:txBody>
                    <a:bodyPr>
                      <a:noAutofit/>
                    </a:bodyPr>
                    <a:lstStyle/>
                    <a:p>
                      <a:pPr indent="0" lvl="0" marL="0" rtl="0" algn="ctr">
                        <a:spcBef>
                          <a:spcPts val="0"/>
                        </a:spcBef>
                        <a:spcAft>
                          <a:spcPts val="0"/>
                        </a:spcAft>
                        <a:buNone/>
                      </a:pPr>
                      <a:r>
                        <a:rPr lang="en-US" sz="1200"/>
                        <a:t>1997</a:t>
                      </a:r>
                      <a:endParaRPr sz="1200"/>
                    </a:p>
                  </a:txBody>
                  <a:tcPr marT="91425" marB="91425" marR="91425" marL="91425"/>
                </a:tc>
                <a:tc>
                  <a:txBody>
                    <a:bodyPr>
                      <a:noAutofit/>
                    </a:bodyPr>
                    <a:lstStyle/>
                    <a:p>
                      <a:pPr indent="0" lvl="0" marL="0" rtl="0" algn="ctr">
                        <a:spcBef>
                          <a:spcPts val="0"/>
                        </a:spcBef>
                        <a:spcAft>
                          <a:spcPts val="0"/>
                        </a:spcAft>
                        <a:buNone/>
                      </a:pPr>
                      <a:r>
                        <a:rPr lang="en-US" sz="1200"/>
                        <a:t>2005</a:t>
                      </a:r>
                      <a:endParaRPr sz="1200"/>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256" name="Google Shape;256;p38"/>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Column headers are values, not variable names</a:t>
            </a:r>
            <a:endParaRPr sz="2400"/>
          </a:p>
        </p:txBody>
      </p:sp>
      <p:pic>
        <p:nvPicPr>
          <p:cNvPr id="257" name="Google Shape;257;p38"/>
          <p:cNvPicPr preferRelativeResize="0"/>
          <p:nvPr/>
        </p:nvPicPr>
        <p:blipFill>
          <a:blip r:embed="rId3">
            <a:alphaModFix/>
          </a:blip>
          <a:stretch>
            <a:fillRect/>
          </a:stretch>
        </p:blipFill>
        <p:spPr>
          <a:xfrm>
            <a:off x="1114424" y="1658900"/>
            <a:ext cx="6993200" cy="2797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264" name="Google Shape;264;p39"/>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latin typeface="Arial"/>
                <a:ea typeface="Arial"/>
                <a:cs typeface="Arial"/>
                <a:sym typeface="Arial"/>
              </a:rPr>
              <a:t>Multiple variables are stored in one column</a:t>
            </a:r>
            <a:endParaRPr/>
          </a:p>
        </p:txBody>
      </p:sp>
      <p:graphicFrame>
        <p:nvGraphicFramePr>
          <p:cNvPr id="265" name="Google Shape;265;p39"/>
          <p:cNvGraphicFramePr/>
          <p:nvPr/>
        </p:nvGraphicFramePr>
        <p:xfrm>
          <a:off x="952500" y="1619250"/>
          <a:ext cx="3000000" cy="3000000"/>
        </p:xfrm>
        <a:graphic>
          <a:graphicData uri="http://schemas.openxmlformats.org/drawingml/2006/table">
            <a:tbl>
              <a:tblPr>
                <a:noFill/>
                <a:tableStyleId>{9631BA56-99AE-4893-9D42-C62C1C404DC6}</a:tableStyleId>
              </a:tblPr>
              <a:tblGrid>
                <a:gridCol w="1444100"/>
                <a:gridCol w="1444100"/>
                <a:gridCol w="1444100"/>
                <a:gridCol w="1444100"/>
                <a:gridCol w="1444100"/>
              </a:tblGrid>
              <a:tr h="692950">
                <a:tc>
                  <a:txBody>
                    <a:bodyPr>
                      <a:noAutofit/>
                    </a:bodyPr>
                    <a:lstStyle/>
                    <a:p>
                      <a:pPr indent="0" lvl="0" marL="0" rtl="0" algn="ctr">
                        <a:spcBef>
                          <a:spcPts val="0"/>
                        </a:spcBef>
                        <a:spcAft>
                          <a:spcPts val="0"/>
                        </a:spcAft>
                        <a:buNone/>
                      </a:pPr>
                      <a:r>
                        <a:rPr b="1" lang="en-US"/>
                        <a:t>Name</a:t>
                      </a:r>
                      <a:endParaRPr b="1"/>
                    </a:p>
                  </a:txBody>
                  <a:tcPr marT="91425" marB="91425" marR="91425" marL="91425"/>
                </a:tc>
                <a:tc>
                  <a:txBody>
                    <a:bodyPr>
                      <a:noAutofit/>
                    </a:bodyPr>
                    <a:lstStyle/>
                    <a:p>
                      <a:pPr indent="0" lvl="0" marL="0" rtl="0" algn="ctr">
                        <a:spcBef>
                          <a:spcPts val="0"/>
                        </a:spcBef>
                        <a:spcAft>
                          <a:spcPts val="0"/>
                        </a:spcAft>
                        <a:buNone/>
                      </a:pPr>
                      <a:r>
                        <a:rPr b="1" lang="en-US"/>
                        <a:t>Sex</a:t>
                      </a:r>
                      <a:endParaRPr b="1"/>
                    </a:p>
                  </a:txBody>
                  <a:tcPr marT="91425" marB="91425" marR="91425" marL="91425"/>
                </a:tc>
                <a:tc>
                  <a:txBody>
                    <a:bodyPr>
                      <a:noAutofit/>
                    </a:bodyPr>
                    <a:lstStyle/>
                    <a:p>
                      <a:pPr indent="0" lvl="0" marL="0" rtl="0" algn="ctr">
                        <a:spcBef>
                          <a:spcPts val="0"/>
                        </a:spcBef>
                        <a:spcAft>
                          <a:spcPts val="0"/>
                        </a:spcAft>
                        <a:buNone/>
                      </a:pPr>
                      <a:r>
                        <a:rPr b="1" lang="en-US"/>
                        <a:t>Date of Birth</a:t>
                      </a:r>
                      <a:endParaRPr b="1"/>
                    </a:p>
                  </a:txBody>
                  <a:tcPr marT="91425" marB="91425" marR="91425" marL="91425"/>
                </a:tc>
                <a:tc>
                  <a:txBody>
                    <a:bodyPr>
                      <a:noAutofit/>
                    </a:bodyPr>
                    <a:lstStyle/>
                    <a:p>
                      <a:pPr indent="0" lvl="0" marL="0" rtl="0" algn="ctr">
                        <a:spcBef>
                          <a:spcPts val="0"/>
                        </a:spcBef>
                        <a:spcAft>
                          <a:spcPts val="0"/>
                        </a:spcAft>
                        <a:buNone/>
                      </a:pPr>
                      <a:r>
                        <a:rPr b="1" lang="en-US"/>
                        <a:t>Height (in)</a:t>
                      </a:r>
                      <a:endParaRPr b="1"/>
                    </a:p>
                  </a:txBody>
                  <a:tcPr marT="91425" marB="91425" marR="91425" marL="91425"/>
                </a:tc>
                <a:tc>
                  <a:txBody>
                    <a:bodyPr>
                      <a:noAutofit/>
                    </a:bodyPr>
                    <a:lstStyle/>
                    <a:p>
                      <a:pPr indent="0" lvl="0" marL="0" rtl="0" algn="ctr">
                        <a:spcBef>
                          <a:spcPts val="0"/>
                        </a:spcBef>
                        <a:spcAft>
                          <a:spcPts val="0"/>
                        </a:spcAft>
                        <a:buNone/>
                      </a:pPr>
                      <a:r>
                        <a:rPr b="1" lang="en-US"/>
                        <a:t>Years Active</a:t>
                      </a:r>
                      <a:endParaRPr b="1"/>
                    </a:p>
                  </a:txBody>
                  <a:tcPr marT="91425" marB="91425" marR="91425" marL="91425"/>
                </a:tc>
              </a:tr>
              <a:tr h="438600">
                <a:tc>
                  <a:txBody>
                    <a:bodyPr>
                      <a:noAutofit/>
                    </a:bodyPr>
                    <a:lstStyle/>
                    <a:p>
                      <a:pPr indent="0" lvl="0" marL="0" rtl="0" algn="ctr">
                        <a:spcBef>
                          <a:spcPts val="0"/>
                        </a:spcBef>
                        <a:spcAft>
                          <a:spcPts val="0"/>
                        </a:spcAft>
                        <a:buNone/>
                      </a:pPr>
                      <a:r>
                        <a:rPr lang="en-US" sz="1200"/>
                        <a:t>Amanda</a:t>
                      </a:r>
                      <a:endParaRPr sz="1200"/>
                    </a:p>
                  </a:txBody>
                  <a:tcPr marT="91425" marB="91425" marR="91425" marL="91425"/>
                </a:tc>
                <a:tc>
                  <a:txBody>
                    <a:bodyPr>
                      <a:noAutofit/>
                    </a:bodyPr>
                    <a:lstStyle/>
                    <a:p>
                      <a:pPr indent="0" lvl="0" marL="0" rtl="0" algn="ctr">
                        <a:spcBef>
                          <a:spcPts val="0"/>
                        </a:spcBef>
                        <a:spcAft>
                          <a:spcPts val="0"/>
                        </a:spcAft>
                        <a:buNone/>
                      </a:pPr>
                      <a:r>
                        <a:rPr lang="en-US" sz="1200"/>
                        <a:t>F</a:t>
                      </a:r>
                      <a:endParaRPr sz="1200"/>
                    </a:p>
                  </a:txBody>
                  <a:tcPr marT="91425" marB="91425" marR="91425" marL="91425"/>
                </a:tc>
                <a:tc>
                  <a:txBody>
                    <a:bodyPr>
                      <a:noAutofit/>
                    </a:bodyPr>
                    <a:lstStyle/>
                    <a:p>
                      <a:pPr indent="0" lvl="0" marL="0" rtl="0" algn="ctr">
                        <a:spcBef>
                          <a:spcPts val="0"/>
                        </a:spcBef>
                        <a:spcAft>
                          <a:spcPts val="0"/>
                        </a:spcAft>
                        <a:buNone/>
                      </a:pPr>
                      <a:r>
                        <a:rPr lang="en-US" sz="1200"/>
                        <a:t>03/07/1968</a:t>
                      </a:r>
                      <a:endParaRPr sz="1200"/>
                    </a:p>
                  </a:txBody>
                  <a:tcPr marT="91425" marB="91425" marR="91425" marL="91425"/>
                </a:tc>
                <a:tc>
                  <a:txBody>
                    <a:bodyPr>
                      <a:noAutofit/>
                    </a:bodyPr>
                    <a:lstStyle/>
                    <a:p>
                      <a:pPr indent="0" lvl="0" marL="0" rtl="0" algn="ctr">
                        <a:spcBef>
                          <a:spcPts val="0"/>
                        </a:spcBef>
                        <a:spcAft>
                          <a:spcPts val="0"/>
                        </a:spcAft>
                        <a:buNone/>
                      </a:pPr>
                      <a:r>
                        <a:rPr lang="en-US" sz="1200"/>
                        <a:t>66</a:t>
                      </a:r>
                      <a:endParaRPr sz="1200"/>
                    </a:p>
                  </a:txBody>
                  <a:tcPr marT="91425" marB="91425" marR="91425" marL="91425"/>
                </a:tc>
                <a:tc>
                  <a:txBody>
                    <a:bodyPr>
                      <a:noAutofit/>
                    </a:bodyPr>
                    <a:lstStyle/>
                    <a:p>
                      <a:pPr indent="0" lvl="0" marL="0" rtl="0" algn="ctr">
                        <a:spcBef>
                          <a:spcPts val="0"/>
                        </a:spcBef>
                        <a:spcAft>
                          <a:spcPts val="0"/>
                        </a:spcAft>
                        <a:buNone/>
                      </a:pPr>
                      <a:r>
                        <a:rPr lang="en-US" sz="1200"/>
                        <a:t>1990-1996</a:t>
                      </a:r>
                      <a:endParaRPr sz="1200"/>
                    </a:p>
                  </a:txBody>
                  <a:tcPr marT="91425" marB="91425" marR="91425" marL="91425"/>
                </a:tc>
              </a:tr>
              <a:tr h="438600">
                <a:tc>
                  <a:txBody>
                    <a:bodyPr>
                      <a:noAutofit/>
                    </a:bodyPr>
                    <a:lstStyle/>
                    <a:p>
                      <a:pPr indent="0" lvl="0" marL="0" rtl="0" algn="ctr">
                        <a:spcBef>
                          <a:spcPts val="0"/>
                        </a:spcBef>
                        <a:spcAft>
                          <a:spcPts val="0"/>
                        </a:spcAft>
                        <a:buNone/>
                      </a:pPr>
                      <a:r>
                        <a:rPr lang="en-US" sz="1200"/>
                        <a:t>Bradley</a:t>
                      </a:r>
                      <a:endParaRPr sz="1200"/>
                    </a:p>
                  </a:txBody>
                  <a:tcPr marT="91425" marB="91425" marR="91425" marL="91425"/>
                </a:tc>
                <a:tc>
                  <a:txBody>
                    <a:bodyPr>
                      <a:noAutofit/>
                    </a:bodyPr>
                    <a:lstStyle/>
                    <a:p>
                      <a:pPr indent="0" lvl="0" marL="0" rtl="0" algn="ctr">
                        <a:spcBef>
                          <a:spcPts val="0"/>
                        </a:spcBef>
                        <a:spcAft>
                          <a:spcPts val="0"/>
                        </a:spcAft>
                        <a:buNone/>
                      </a:pPr>
                      <a:r>
                        <a:rPr lang="en-US" sz="1200"/>
                        <a:t>M</a:t>
                      </a:r>
                      <a:endParaRPr sz="1200"/>
                    </a:p>
                  </a:txBody>
                  <a:tcPr marT="91425" marB="91425" marR="91425" marL="91425"/>
                </a:tc>
                <a:tc>
                  <a:txBody>
                    <a:bodyPr>
                      <a:noAutofit/>
                    </a:bodyPr>
                    <a:lstStyle/>
                    <a:p>
                      <a:pPr indent="0" lvl="0" marL="0" rtl="0" algn="ctr">
                        <a:spcBef>
                          <a:spcPts val="0"/>
                        </a:spcBef>
                        <a:spcAft>
                          <a:spcPts val="0"/>
                        </a:spcAft>
                        <a:buNone/>
                      </a:pPr>
                      <a:r>
                        <a:rPr lang="en-US" sz="1200"/>
                        <a:t>11/05/1971</a:t>
                      </a:r>
                      <a:endParaRPr sz="1200"/>
                    </a:p>
                  </a:txBody>
                  <a:tcPr marT="91425" marB="91425" marR="91425" marL="91425"/>
                </a:tc>
                <a:tc>
                  <a:txBody>
                    <a:bodyPr>
                      <a:noAutofit/>
                    </a:bodyPr>
                    <a:lstStyle/>
                    <a:p>
                      <a:pPr indent="0" lvl="0" marL="0" rtl="0" algn="ctr">
                        <a:spcBef>
                          <a:spcPts val="0"/>
                        </a:spcBef>
                        <a:spcAft>
                          <a:spcPts val="0"/>
                        </a:spcAft>
                        <a:buNone/>
                      </a:pPr>
                      <a:r>
                        <a:rPr lang="en-US" sz="1200"/>
                        <a:t>70</a:t>
                      </a:r>
                      <a:endParaRPr sz="1200"/>
                    </a:p>
                  </a:txBody>
                  <a:tcPr marT="91425" marB="91425" marR="91425" marL="91425"/>
                </a:tc>
                <a:tc>
                  <a:txBody>
                    <a:bodyPr>
                      <a:noAutofit/>
                    </a:bodyPr>
                    <a:lstStyle/>
                    <a:p>
                      <a:pPr indent="0" lvl="0" marL="0" rtl="0" algn="ctr">
                        <a:spcBef>
                          <a:spcPts val="0"/>
                        </a:spcBef>
                        <a:spcAft>
                          <a:spcPts val="0"/>
                        </a:spcAft>
                        <a:buNone/>
                      </a:pPr>
                      <a:r>
                        <a:rPr lang="en-US" sz="1200"/>
                        <a:t>1994-1999</a:t>
                      </a:r>
                      <a:endParaRPr sz="1200"/>
                    </a:p>
                  </a:txBody>
                  <a:tcPr marT="91425" marB="91425" marR="91425" marL="91425"/>
                </a:tc>
              </a:tr>
              <a:tr h="438600">
                <a:tc>
                  <a:txBody>
                    <a:bodyPr>
                      <a:noAutofit/>
                    </a:bodyPr>
                    <a:lstStyle/>
                    <a:p>
                      <a:pPr indent="0" lvl="0" marL="0" rtl="0" algn="ctr">
                        <a:spcBef>
                          <a:spcPts val="0"/>
                        </a:spcBef>
                        <a:spcAft>
                          <a:spcPts val="0"/>
                        </a:spcAft>
                        <a:buNone/>
                      </a:pPr>
                      <a:r>
                        <a:rPr lang="en-US" sz="1200"/>
                        <a:t>Connor</a:t>
                      </a:r>
                      <a:endParaRPr sz="1200"/>
                    </a:p>
                  </a:txBody>
                  <a:tcPr marT="91425" marB="91425" marR="91425" marL="91425"/>
                </a:tc>
                <a:tc>
                  <a:txBody>
                    <a:bodyPr>
                      <a:noAutofit/>
                    </a:bodyPr>
                    <a:lstStyle/>
                    <a:p>
                      <a:pPr indent="0" lvl="0" marL="0" rtl="0" algn="ctr">
                        <a:spcBef>
                          <a:spcPts val="0"/>
                        </a:spcBef>
                        <a:spcAft>
                          <a:spcPts val="0"/>
                        </a:spcAft>
                        <a:buNone/>
                      </a:pPr>
                      <a:r>
                        <a:rPr lang="en-US" sz="1200"/>
                        <a:t>M</a:t>
                      </a:r>
                      <a:endParaRPr sz="1200"/>
                    </a:p>
                  </a:txBody>
                  <a:tcPr marT="91425" marB="91425" marR="91425" marL="91425"/>
                </a:tc>
                <a:tc>
                  <a:txBody>
                    <a:bodyPr>
                      <a:noAutofit/>
                    </a:bodyPr>
                    <a:lstStyle/>
                    <a:p>
                      <a:pPr indent="0" lvl="0" marL="0" rtl="0" algn="ctr">
                        <a:spcBef>
                          <a:spcPts val="0"/>
                        </a:spcBef>
                        <a:spcAft>
                          <a:spcPts val="0"/>
                        </a:spcAft>
                        <a:buNone/>
                      </a:pPr>
                      <a:r>
                        <a:rPr lang="en-US" sz="1200"/>
                        <a:t>07/17/1964</a:t>
                      </a:r>
                      <a:endParaRPr sz="1200"/>
                    </a:p>
                  </a:txBody>
                  <a:tcPr marT="91425" marB="91425" marR="91425" marL="91425"/>
                </a:tc>
                <a:tc>
                  <a:txBody>
                    <a:bodyPr>
                      <a:noAutofit/>
                    </a:bodyPr>
                    <a:lstStyle/>
                    <a:p>
                      <a:pPr indent="0" lvl="0" marL="0" rtl="0" algn="ctr">
                        <a:spcBef>
                          <a:spcPts val="0"/>
                        </a:spcBef>
                        <a:spcAft>
                          <a:spcPts val="0"/>
                        </a:spcAft>
                        <a:buNone/>
                      </a:pPr>
                      <a:r>
                        <a:rPr lang="en-US" sz="1200"/>
                        <a:t>68</a:t>
                      </a:r>
                      <a:endParaRPr sz="1200"/>
                    </a:p>
                  </a:txBody>
                  <a:tcPr marT="91425" marB="91425" marR="91425" marL="91425"/>
                </a:tc>
                <a:tc>
                  <a:txBody>
                    <a:bodyPr>
                      <a:noAutofit/>
                    </a:bodyPr>
                    <a:lstStyle/>
                    <a:p>
                      <a:pPr indent="0" lvl="0" marL="0" rtl="0" algn="ctr">
                        <a:spcBef>
                          <a:spcPts val="0"/>
                        </a:spcBef>
                        <a:spcAft>
                          <a:spcPts val="0"/>
                        </a:spcAft>
                        <a:buNone/>
                      </a:pPr>
                      <a:r>
                        <a:rPr lang="en-US" sz="1200"/>
                        <a:t>1988-1992</a:t>
                      </a:r>
                      <a:endParaRPr sz="1200"/>
                    </a:p>
                  </a:txBody>
                  <a:tcPr marT="91425" marB="91425" marR="91425" marL="91425"/>
                </a:tc>
              </a:tr>
              <a:tr h="438600">
                <a:tc>
                  <a:txBody>
                    <a:bodyPr>
                      <a:noAutofit/>
                    </a:bodyPr>
                    <a:lstStyle/>
                    <a:p>
                      <a:pPr indent="0" lvl="0" marL="0" rtl="0" algn="ctr">
                        <a:spcBef>
                          <a:spcPts val="0"/>
                        </a:spcBef>
                        <a:spcAft>
                          <a:spcPts val="0"/>
                        </a:spcAft>
                        <a:buNone/>
                      </a:pPr>
                      <a:r>
                        <a:rPr lang="en-US" sz="1200"/>
                        <a:t>Danielle</a:t>
                      </a:r>
                      <a:endParaRPr sz="1200"/>
                    </a:p>
                  </a:txBody>
                  <a:tcPr marT="91425" marB="91425" marR="91425" marL="91425"/>
                </a:tc>
                <a:tc>
                  <a:txBody>
                    <a:bodyPr>
                      <a:noAutofit/>
                    </a:bodyPr>
                    <a:lstStyle/>
                    <a:p>
                      <a:pPr indent="0" lvl="0" marL="0" rtl="0" algn="ctr">
                        <a:spcBef>
                          <a:spcPts val="0"/>
                        </a:spcBef>
                        <a:spcAft>
                          <a:spcPts val="0"/>
                        </a:spcAft>
                        <a:buNone/>
                      </a:pPr>
                      <a:r>
                        <a:rPr lang="en-US" sz="1200"/>
                        <a:t>F</a:t>
                      </a:r>
                      <a:endParaRPr sz="1200"/>
                    </a:p>
                  </a:txBody>
                  <a:tcPr marT="91425" marB="91425" marR="91425" marL="91425"/>
                </a:tc>
                <a:tc>
                  <a:txBody>
                    <a:bodyPr>
                      <a:noAutofit/>
                    </a:bodyPr>
                    <a:lstStyle/>
                    <a:p>
                      <a:pPr indent="0" lvl="0" marL="0" rtl="0" algn="ctr">
                        <a:spcBef>
                          <a:spcPts val="0"/>
                        </a:spcBef>
                        <a:spcAft>
                          <a:spcPts val="0"/>
                        </a:spcAft>
                        <a:buNone/>
                      </a:pPr>
                      <a:r>
                        <a:rPr lang="en-US" sz="1200"/>
                        <a:t>10/22/1970</a:t>
                      </a:r>
                      <a:endParaRPr sz="1200"/>
                    </a:p>
                  </a:txBody>
                  <a:tcPr marT="91425" marB="91425" marR="91425" marL="91425"/>
                </a:tc>
                <a:tc>
                  <a:txBody>
                    <a:bodyPr>
                      <a:noAutofit/>
                    </a:bodyPr>
                    <a:lstStyle/>
                    <a:p>
                      <a:pPr indent="0" lvl="0" marL="0" rtl="0" algn="ctr">
                        <a:spcBef>
                          <a:spcPts val="0"/>
                        </a:spcBef>
                        <a:spcAft>
                          <a:spcPts val="0"/>
                        </a:spcAft>
                        <a:buNone/>
                      </a:pPr>
                      <a:r>
                        <a:rPr lang="en-US" sz="1200"/>
                        <a:t>67</a:t>
                      </a:r>
                      <a:endParaRPr sz="1200"/>
                    </a:p>
                  </a:txBody>
                  <a:tcPr marT="91425" marB="91425" marR="91425" marL="91425"/>
                </a:tc>
                <a:tc>
                  <a:txBody>
                    <a:bodyPr>
                      <a:noAutofit/>
                    </a:bodyPr>
                    <a:lstStyle/>
                    <a:p>
                      <a:pPr indent="0" lvl="0" marL="0" rtl="0" algn="ctr">
                        <a:spcBef>
                          <a:spcPts val="0"/>
                        </a:spcBef>
                        <a:spcAft>
                          <a:spcPts val="0"/>
                        </a:spcAft>
                        <a:buNone/>
                      </a:pPr>
                      <a:r>
                        <a:rPr lang="en-US" sz="1200"/>
                        <a:t>1997-2005</a:t>
                      </a:r>
                      <a:endParaRPr sz="1200"/>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272" name="Google Shape;272;p40"/>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Multiple variables are stored in one column </a:t>
            </a:r>
            <a:endParaRPr sz="2400"/>
          </a:p>
        </p:txBody>
      </p:sp>
      <p:pic>
        <p:nvPicPr>
          <p:cNvPr id="273" name="Google Shape;273;p40"/>
          <p:cNvPicPr preferRelativeResize="0"/>
          <p:nvPr/>
        </p:nvPicPr>
        <p:blipFill>
          <a:blip r:embed="rId3">
            <a:alphaModFix/>
          </a:blip>
          <a:stretch>
            <a:fillRect/>
          </a:stretch>
        </p:blipFill>
        <p:spPr>
          <a:xfrm>
            <a:off x="1504375" y="1613050"/>
            <a:ext cx="5965451" cy="255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457200" y="190500"/>
            <a:ext cx="8229600" cy="8574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dk1"/>
              </a:buClr>
              <a:buFont typeface="Cabin"/>
              <a:buNone/>
            </a:pPr>
            <a:r>
              <a:rPr lang="en-US">
                <a:latin typeface="Arial Narrow"/>
                <a:ea typeface="Arial Narrow"/>
                <a:cs typeface="Arial Narrow"/>
                <a:sym typeface="Arial Narrow"/>
              </a:rPr>
              <a:t>Introduction</a:t>
            </a:r>
            <a:endParaRPr b="0" i="0" sz="3200" u="none" cap="none" strike="noStrike">
              <a:solidFill>
                <a:schemeClr val="dk1"/>
              </a:solidFill>
              <a:latin typeface="Arial Narrow"/>
              <a:ea typeface="Arial Narrow"/>
              <a:cs typeface="Arial Narrow"/>
              <a:sym typeface="Arial Narrow"/>
            </a:endParaRPr>
          </a:p>
        </p:txBody>
      </p:sp>
      <p:sp>
        <p:nvSpPr>
          <p:cNvPr id="62" name="Google Shape;62;p14"/>
          <p:cNvSpPr txBox="1"/>
          <p:nvPr>
            <p:ph idx="1" type="body"/>
          </p:nvPr>
        </p:nvSpPr>
        <p:spPr>
          <a:xfrm>
            <a:off x="457200" y="1006078"/>
            <a:ext cx="8229600" cy="3394500"/>
          </a:xfrm>
          <a:prstGeom prst="rect">
            <a:avLst/>
          </a:prstGeom>
          <a:noFill/>
          <a:ln>
            <a:noFill/>
          </a:ln>
        </p:spPr>
        <p:txBody>
          <a:bodyPr anchorCtr="0" anchor="t" bIns="45700" lIns="91425" spcFirstLastPara="1" rIns="91425" wrap="square" tIns="45700">
            <a:noAutofit/>
          </a:bodyPr>
          <a:lstStyle/>
          <a:p>
            <a:pPr indent="-7937" lvl="0" marL="338137" marR="0" rtl="0" algn="l">
              <a:spcBef>
                <a:spcPts val="400"/>
              </a:spcBef>
              <a:spcAft>
                <a:spcPts val="0"/>
              </a:spcAft>
              <a:buClr>
                <a:schemeClr val="dk1"/>
              </a:buClr>
              <a:buFont typeface="Arial"/>
              <a:buNone/>
            </a:pPr>
            <a:r>
              <a:rPr b="1" i="1" lang="en-US" sz="2000">
                <a:solidFill>
                  <a:srgbClr val="800000"/>
                </a:solidFill>
                <a:latin typeface="Arial Narrow"/>
                <a:ea typeface="Arial Narrow"/>
                <a:cs typeface="Arial Narrow"/>
                <a:sym typeface="Arial Narrow"/>
              </a:rPr>
              <a:t>“Open data is the idea that public information should be accessible to the public online.”</a:t>
            </a:r>
            <a:endParaRPr b="1" i="1" sz="2000">
              <a:solidFill>
                <a:srgbClr val="800000"/>
              </a:solidFill>
              <a:latin typeface="Arial Narrow"/>
              <a:ea typeface="Arial Narrow"/>
              <a:cs typeface="Arial Narrow"/>
              <a:sym typeface="Arial Narrow"/>
            </a:endParaRPr>
          </a:p>
          <a:p>
            <a:pPr indent="-7937" lvl="0" marL="338137" marR="0" rtl="0" algn="l">
              <a:spcBef>
                <a:spcPts val="400"/>
              </a:spcBef>
              <a:spcAft>
                <a:spcPts val="0"/>
              </a:spcAft>
              <a:buClr>
                <a:schemeClr val="dk1"/>
              </a:buClr>
              <a:buFont typeface="Arial"/>
              <a:buNone/>
            </a:pPr>
            <a:r>
              <a:t/>
            </a:r>
            <a:endParaRPr b="1" i="1" sz="2000">
              <a:solidFill>
                <a:srgbClr val="800000"/>
              </a:solidFill>
              <a:latin typeface="Arial Narrow"/>
              <a:ea typeface="Arial Narrow"/>
              <a:cs typeface="Arial Narrow"/>
              <a:sym typeface="Arial Narrow"/>
            </a:endParaRPr>
          </a:p>
          <a:p>
            <a:pPr indent="-7937" lvl="0" marL="338137" marR="0" rtl="0" algn="l">
              <a:spcBef>
                <a:spcPts val="400"/>
              </a:spcBef>
              <a:spcAft>
                <a:spcPts val="0"/>
              </a:spcAft>
              <a:buClr>
                <a:schemeClr val="dk1"/>
              </a:buClr>
              <a:buFont typeface="Arial"/>
              <a:buNone/>
            </a:pPr>
            <a:r>
              <a:rPr b="1" i="1" lang="en-US" sz="2000">
                <a:solidFill>
                  <a:srgbClr val="800000"/>
                </a:solidFill>
                <a:latin typeface="Arial Narrow"/>
                <a:ea typeface="Arial Narrow"/>
                <a:cs typeface="Arial Narrow"/>
                <a:sym typeface="Arial Narrow"/>
              </a:rPr>
              <a:t>“...improved measurement of policies, better government efficiency, deeper analytical insights, greater citizen participation, and a boost to local companies by way of products and services that use government data”</a:t>
            </a:r>
            <a:endParaRPr b="1" i="1" sz="2000">
              <a:solidFill>
                <a:srgbClr val="800000"/>
              </a:solidFill>
              <a:latin typeface="Arial Narrow"/>
              <a:ea typeface="Arial Narrow"/>
              <a:cs typeface="Arial Narrow"/>
              <a:sym typeface="Arial Narrow"/>
            </a:endParaRPr>
          </a:p>
          <a:p>
            <a:pPr indent="-7937" lvl="0" marL="338137" marR="0" rtl="0" algn="l">
              <a:spcBef>
                <a:spcPts val="400"/>
              </a:spcBef>
              <a:spcAft>
                <a:spcPts val="0"/>
              </a:spcAft>
              <a:buClr>
                <a:schemeClr val="dk1"/>
              </a:buClr>
              <a:buFont typeface="Arial"/>
              <a:buNone/>
            </a:pPr>
            <a:r>
              <a:t/>
            </a:r>
            <a:endParaRPr b="1" i="1" sz="2000">
              <a:solidFill>
                <a:srgbClr val="800000"/>
              </a:solidFill>
              <a:latin typeface="Arial Narrow"/>
              <a:ea typeface="Arial Narrow"/>
              <a:cs typeface="Arial Narrow"/>
              <a:sym typeface="Arial Narrow"/>
            </a:endParaRPr>
          </a:p>
          <a:p>
            <a:pPr indent="-7937" lvl="0" marL="338137" marR="0" rtl="0" algn="l">
              <a:spcBef>
                <a:spcPts val="400"/>
              </a:spcBef>
              <a:spcAft>
                <a:spcPts val="0"/>
              </a:spcAft>
              <a:buClr>
                <a:schemeClr val="dk1"/>
              </a:buClr>
              <a:buFont typeface="Arial"/>
              <a:buNone/>
            </a:pPr>
            <a:r>
              <a:t/>
            </a:r>
            <a:endParaRPr b="1" i="1" sz="2000">
              <a:solidFill>
                <a:srgbClr val="800000"/>
              </a:solidFill>
              <a:latin typeface="Arial Narrow"/>
              <a:ea typeface="Arial Narrow"/>
              <a:cs typeface="Arial Narrow"/>
              <a:sym typeface="Arial Narrow"/>
            </a:endParaRPr>
          </a:p>
          <a:p>
            <a:pPr indent="-7937" lvl="0" marL="338137" marR="0" rtl="0" algn="l">
              <a:spcBef>
                <a:spcPts val="400"/>
              </a:spcBef>
              <a:spcAft>
                <a:spcPts val="0"/>
              </a:spcAft>
              <a:buClr>
                <a:schemeClr val="dk1"/>
              </a:buClr>
              <a:buFont typeface="Arial"/>
              <a:buNone/>
            </a:pPr>
            <a:r>
              <a:t/>
            </a:r>
            <a:endParaRPr b="1" i="1" sz="900">
              <a:solidFill>
                <a:srgbClr val="666666"/>
              </a:solidFill>
              <a:latin typeface="Arial Narrow"/>
              <a:ea typeface="Arial Narrow"/>
              <a:cs typeface="Arial Narrow"/>
              <a:sym typeface="Arial Narrow"/>
            </a:endParaRPr>
          </a:p>
          <a:p>
            <a:pPr indent="-7937" lvl="0" marL="338137" marR="0" rtl="0" algn="l">
              <a:spcBef>
                <a:spcPts val="400"/>
              </a:spcBef>
              <a:spcAft>
                <a:spcPts val="0"/>
              </a:spcAft>
              <a:buClr>
                <a:schemeClr val="dk1"/>
              </a:buClr>
              <a:buFont typeface="Arial"/>
              <a:buNone/>
            </a:pPr>
            <a:r>
              <a:t/>
            </a:r>
            <a:endParaRPr b="1" i="1" sz="900">
              <a:solidFill>
                <a:srgbClr val="666666"/>
              </a:solidFill>
              <a:latin typeface="Arial Narrow"/>
              <a:ea typeface="Arial Narrow"/>
              <a:cs typeface="Arial Narrow"/>
              <a:sym typeface="Arial Narrow"/>
            </a:endParaRPr>
          </a:p>
          <a:p>
            <a:pPr indent="-7937" lvl="0" marL="338137" marR="0" rtl="0" algn="l">
              <a:spcBef>
                <a:spcPts val="400"/>
              </a:spcBef>
              <a:spcAft>
                <a:spcPts val="0"/>
              </a:spcAft>
              <a:buClr>
                <a:schemeClr val="dk1"/>
              </a:buClr>
              <a:buFont typeface="Arial"/>
              <a:buNone/>
            </a:pPr>
            <a:r>
              <a:rPr b="1" i="1" lang="en-US" sz="900">
                <a:solidFill>
                  <a:srgbClr val="666666"/>
                </a:solidFill>
                <a:latin typeface="Arial Narrow"/>
                <a:ea typeface="Arial Narrow"/>
                <a:cs typeface="Arial Narrow"/>
                <a:sym typeface="Arial Narrow"/>
              </a:rPr>
              <a:t>Shueh, Jason. "Open Data: What Is It and Why Should You Care?" Government Technology Magazine. N.p., 17 Mar. 2014. Web. 15 June 2016.</a:t>
            </a:r>
            <a:endParaRPr b="1" i="1" sz="900">
              <a:solidFill>
                <a:srgbClr val="666666"/>
              </a:solidFill>
              <a:latin typeface="Arial Narrow"/>
              <a:ea typeface="Arial Narrow"/>
              <a:cs typeface="Arial Narrow"/>
              <a:sym typeface="Arial Narr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280" name="Google Shape;280;p41"/>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latin typeface="Arial"/>
                <a:ea typeface="Arial"/>
                <a:cs typeface="Arial"/>
                <a:sym typeface="Arial"/>
              </a:rPr>
              <a:t>Variables are stored in both rows and columns</a:t>
            </a:r>
            <a:endParaRPr/>
          </a:p>
        </p:txBody>
      </p:sp>
      <p:graphicFrame>
        <p:nvGraphicFramePr>
          <p:cNvPr id="281" name="Google Shape;281;p41"/>
          <p:cNvGraphicFramePr/>
          <p:nvPr/>
        </p:nvGraphicFramePr>
        <p:xfrm>
          <a:off x="952500" y="1809750"/>
          <a:ext cx="3000000" cy="3000000"/>
        </p:xfrm>
        <a:graphic>
          <a:graphicData uri="http://schemas.openxmlformats.org/drawingml/2006/table">
            <a:tbl>
              <a:tblPr>
                <a:noFill/>
                <a:tableStyleId>{9631BA56-99AE-4893-9D42-C62C1C404DC6}</a:tableStyleId>
              </a:tblPr>
              <a:tblGrid>
                <a:gridCol w="1447800"/>
                <a:gridCol w="1447800"/>
                <a:gridCol w="1447800"/>
                <a:gridCol w="1447800"/>
                <a:gridCol w="1447800"/>
              </a:tblGrid>
              <a:tr h="381000">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b="1" lang="en-US"/>
                        <a:t>Amanda</a:t>
                      </a:r>
                      <a:endParaRPr b="1"/>
                    </a:p>
                  </a:txBody>
                  <a:tcPr marT="91425" marB="91425" marR="91425" marL="91425"/>
                </a:tc>
                <a:tc>
                  <a:txBody>
                    <a:bodyPr>
                      <a:noAutofit/>
                    </a:bodyPr>
                    <a:lstStyle/>
                    <a:p>
                      <a:pPr indent="0" lvl="0" marL="0" rtl="0" algn="ctr">
                        <a:spcBef>
                          <a:spcPts val="0"/>
                        </a:spcBef>
                        <a:spcAft>
                          <a:spcPts val="0"/>
                        </a:spcAft>
                        <a:buNone/>
                      </a:pPr>
                      <a:r>
                        <a:rPr b="1" lang="en-US"/>
                        <a:t>Bradley</a:t>
                      </a:r>
                      <a:endParaRPr b="1"/>
                    </a:p>
                  </a:txBody>
                  <a:tcPr marT="91425" marB="91425" marR="91425" marL="91425"/>
                </a:tc>
                <a:tc>
                  <a:txBody>
                    <a:bodyPr>
                      <a:noAutofit/>
                    </a:bodyPr>
                    <a:lstStyle/>
                    <a:p>
                      <a:pPr indent="0" lvl="0" marL="0" rtl="0" algn="ctr">
                        <a:spcBef>
                          <a:spcPts val="0"/>
                        </a:spcBef>
                        <a:spcAft>
                          <a:spcPts val="0"/>
                        </a:spcAft>
                        <a:buNone/>
                      </a:pPr>
                      <a:r>
                        <a:rPr b="1" lang="en-US"/>
                        <a:t>Connor</a:t>
                      </a:r>
                      <a:endParaRPr b="1"/>
                    </a:p>
                  </a:txBody>
                  <a:tcPr marT="91425" marB="91425" marR="91425" marL="91425"/>
                </a:tc>
                <a:tc>
                  <a:txBody>
                    <a:bodyPr>
                      <a:noAutofit/>
                    </a:bodyPr>
                    <a:lstStyle/>
                    <a:p>
                      <a:pPr indent="0" lvl="0" marL="0" rtl="0" algn="ctr">
                        <a:spcBef>
                          <a:spcPts val="0"/>
                        </a:spcBef>
                        <a:spcAft>
                          <a:spcPts val="0"/>
                        </a:spcAft>
                        <a:buNone/>
                      </a:pPr>
                      <a:r>
                        <a:rPr b="1" lang="en-US"/>
                        <a:t>Danielle</a:t>
                      </a:r>
                      <a:endParaRPr b="1"/>
                    </a:p>
                  </a:txBody>
                  <a:tcPr marT="91425" marB="91425" marR="91425" marL="91425"/>
                </a:tc>
              </a:tr>
              <a:tr h="381000">
                <a:tc>
                  <a:txBody>
                    <a:bodyPr>
                      <a:noAutofit/>
                    </a:bodyPr>
                    <a:lstStyle/>
                    <a:p>
                      <a:pPr indent="0" lvl="0" marL="0" rtl="0" algn="ctr">
                        <a:spcBef>
                          <a:spcPts val="0"/>
                        </a:spcBef>
                        <a:spcAft>
                          <a:spcPts val="0"/>
                        </a:spcAft>
                        <a:buNone/>
                      </a:pPr>
                      <a:r>
                        <a:rPr b="1" lang="en-US"/>
                        <a:t>Sex</a:t>
                      </a:r>
                      <a:endParaRPr b="1"/>
                    </a:p>
                  </a:txBody>
                  <a:tcPr marT="91425" marB="91425" marR="91425" marL="91425"/>
                </a:tc>
                <a:tc>
                  <a:txBody>
                    <a:bodyPr>
                      <a:noAutofit/>
                    </a:bodyPr>
                    <a:lstStyle/>
                    <a:p>
                      <a:pPr indent="0" lvl="0" marL="0" rtl="0" algn="ctr">
                        <a:spcBef>
                          <a:spcPts val="0"/>
                        </a:spcBef>
                        <a:spcAft>
                          <a:spcPts val="0"/>
                        </a:spcAft>
                        <a:buNone/>
                      </a:pPr>
                      <a:r>
                        <a:rPr lang="en-US"/>
                        <a:t>F</a:t>
                      </a:r>
                      <a:endParaRPr/>
                    </a:p>
                  </a:txBody>
                  <a:tcPr marT="91425" marB="91425" marR="91425" marL="91425"/>
                </a:tc>
                <a:tc>
                  <a:txBody>
                    <a:bodyPr>
                      <a:noAutofit/>
                    </a:bodyPr>
                    <a:lstStyle/>
                    <a:p>
                      <a:pPr indent="0" lvl="0" marL="0" rtl="0" algn="ctr">
                        <a:spcBef>
                          <a:spcPts val="0"/>
                        </a:spcBef>
                        <a:spcAft>
                          <a:spcPts val="0"/>
                        </a:spcAft>
                        <a:buNone/>
                      </a:pPr>
                      <a:r>
                        <a:rPr lang="en-US"/>
                        <a:t>M</a:t>
                      </a:r>
                      <a:endParaRPr/>
                    </a:p>
                  </a:txBody>
                  <a:tcPr marT="91425" marB="91425" marR="91425" marL="91425"/>
                </a:tc>
                <a:tc>
                  <a:txBody>
                    <a:bodyPr>
                      <a:noAutofit/>
                    </a:bodyPr>
                    <a:lstStyle/>
                    <a:p>
                      <a:pPr indent="0" lvl="0" marL="0" rtl="0" algn="ctr">
                        <a:spcBef>
                          <a:spcPts val="0"/>
                        </a:spcBef>
                        <a:spcAft>
                          <a:spcPts val="0"/>
                        </a:spcAft>
                        <a:buNone/>
                      </a:pPr>
                      <a:r>
                        <a:rPr lang="en-US"/>
                        <a:t>M</a:t>
                      </a:r>
                      <a:endParaRPr/>
                    </a:p>
                  </a:txBody>
                  <a:tcPr marT="91425" marB="91425" marR="91425" marL="91425"/>
                </a:tc>
                <a:tc>
                  <a:txBody>
                    <a:bodyPr>
                      <a:noAutofit/>
                    </a:bodyPr>
                    <a:lstStyle/>
                    <a:p>
                      <a:pPr indent="0" lvl="0" marL="0" rtl="0" algn="ctr">
                        <a:spcBef>
                          <a:spcPts val="0"/>
                        </a:spcBef>
                        <a:spcAft>
                          <a:spcPts val="0"/>
                        </a:spcAft>
                        <a:buNone/>
                      </a:pPr>
                      <a:r>
                        <a:rPr lang="en-US"/>
                        <a:t>F</a:t>
                      </a:r>
                      <a:endParaRPr/>
                    </a:p>
                  </a:txBody>
                  <a:tcPr marT="91425" marB="91425" marR="91425" marL="91425"/>
                </a:tc>
              </a:tr>
              <a:tr h="381000">
                <a:tc>
                  <a:txBody>
                    <a:bodyPr>
                      <a:noAutofit/>
                    </a:bodyPr>
                    <a:lstStyle/>
                    <a:p>
                      <a:pPr indent="0" lvl="0" marL="0" rtl="0" algn="ctr">
                        <a:spcBef>
                          <a:spcPts val="0"/>
                        </a:spcBef>
                        <a:spcAft>
                          <a:spcPts val="0"/>
                        </a:spcAft>
                        <a:buNone/>
                      </a:pPr>
                      <a:r>
                        <a:rPr b="1" lang="en-US"/>
                        <a:t>Date of Birth</a:t>
                      </a:r>
                      <a:endParaRPr b="1"/>
                    </a:p>
                  </a:txBody>
                  <a:tcPr marT="91425" marB="91425" marR="91425" marL="91425"/>
                </a:tc>
                <a:tc>
                  <a:txBody>
                    <a:bodyPr>
                      <a:noAutofit/>
                    </a:bodyPr>
                    <a:lstStyle/>
                    <a:p>
                      <a:pPr indent="0" lvl="0" marL="0" rtl="0" algn="ctr">
                        <a:spcBef>
                          <a:spcPts val="0"/>
                        </a:spcBef>
                        <a:spcAft>
                          <a:spcPts val="0"/>
                        </a:spcAft>
                        <a:buNone/>
                      </a:pPr>
                      <a:r>
                        <a:rPr lang="en-US"/>
                        <a:t>03/07/1968</a:t>
                      </a:r>
                      <a:endParaRPr/>
                    </a:p>
                  </a:txBody>
                  <a:tcPr marT="91425" marB="91425" marR="91425" marL="91425"/>
                </a:tc>
                <a:tc>
                  <a:txBody>
                    <a:bodyPr>
                      <a:noAutofit/>
                    </a:bodyPr>
                    <a:lstStyle/>
                    <a:p>
                      <a:pPr indent="0" lvl="0" marL="0" rtl="0" algn="ctr">
                        <a:spcBef>
                          <a:spcPts val="0"/>
                        </a:spcBef>
                        <a:spcAft>
                          <a:spcPts val="0"/>
                        </a:spcAft>
                        <a:buNone/>
                      </a:pPr>
                      <a:r>
                        <a:rPr lang="en-US"/>
                        <a:t>11/05/1971</a:t>
                      </a:r>
                      <a:endParaRPr/>
                    </a:p>
                  </a:txBody>
                  <a:tcPr marT="91425" marB="91425" marR="91425" marL="91425"/>
                </a:tc>
                <a:tc>
                  <a:txBody>
                    <a:bodyPr>
                      <a:noAutofit/>
                    </a:bodyPr>
                    <a:lstStyle/>
                    <a:p>
                      <a:pPr indent="0" lvl="0" marL="0" rtl="0" algn="ctr">
                        <a:spcBef>
                          <a:spcPts val="0"/>
                        </a:spcBef>
                        <a:spcAft>
                          <a:spcPts val="0"/>
                        </a:spcAft>
                        <a:buNone/>
                      </a:pPr>
                      <a:r>
                        <a:rPr lang="en-US"/>
                        <a:t>07/17/1964</a:t>
                      </a:r>
                      <a:endParaRPr/>
                    </a:p>
                  </a:txBody>
                  <a:tcPr marT="91425" marB="91425" marR="91425" marL="91425"/>
                </a:tc>
                <a:tc>
                  <a:txBody>
                    <a:bodyPr>
                      <a:noAutofit/>
                    </a:bodyPr>
                    <a:lstStyle/>
                    <a:p>
                      <a:pPr indent="0" lvl="0" marL="0" rtl="0" algn="ctr">
                        <a:spcBef>
                          <a:spcPts val="0"/>
                        </a:spcBef>
                        <a:spcAft>
                          <a:spcPts val="0"/>
                        </a:spcAft>
                        <a:buNone/>
                      </a:pPr>
                      <a:r>
                        <a:rPr lang="en-US"/>
                        <a:t>10/22/1970</a:t>
                      </a:r>
                      <a:endParaRPr/>
                    </a:p>
                  </a:txBody>
                  <a:tcPr marT="91425" marB="91425" marR="91425" marL="91425"/>
                </a:tc>
              </a:tr>
              <a:tr h="381000">
                <a:tc>
                  <a:txBody>
                    <a:bodyPr>
                      <a:noAutofit/>
                    </a:bodyPr>
                    <a:lstStyle/>
                    <a:p>
                      <a:pPr indent="0" lvl="0" marL="0" rtl="0" algn="ctr">
                        <a:spcBef>
                          <a:spcPts val="0"/>
                        </a:spcBef>
                        <a:spcAft>
                          <a:spcPts val="0"/>
                        </a:spcAft>
                        <a:buNone/>
                      </a:pPr>
                      <a:r>
                        <a:rPr b="1" lang="en-US"/>
                        <a:t>Height (in)</a:t>
                      </a:r>
                      <a:endParaRPr b="1"/>
                    </a:p>
                  </a:txBody>
                  <a:tcPr marT="91425" marB="91425" marR="91425" marL="91425"/>
                </a:tc>
                <a:tc>
                  <a:txBody>
                    <a:bodyPr>
                      <a:noAutofit/>
                    </a:bodyPr>
                    <a:lstStyle/>
                    <a:p>
                      <a:pPr indent="0" lvl="0" marL="0" rtl="0" algn="ctr">
                        <a:spcBef>
                          <a:spcPts val="0"/>
                        </a:spcBef>
                        <a:spcAft>
                          <a:spcPts val="0"/>
                        </a:spcAft>
                        <a:buNone/>
                      </a:pPr>
                      <a:r>
                        <a:rPr lang="en-US"/>
                        <a:t>66</a:t>
                      </a:r>
                      <a:endParaRPr/>
                    </a:p>
                  </a:txBody>
                  <a:tcPr marT="91425" marB="91425" marR="91425" marL="91425"/>
                </a:tc>
                <a:tc>
                  <a:txBody>
                    <a:bodyPr>
                      <a:noAutofit/>
                    </a:bodyPr>
                    <a:lstStyle/>
                    <a:p>
                      <a:pPr indent="0" lvl="0" marL="0" rtl="0" algn="ctr">
                        <a:spcBef>
                          <a:spcPts val="0"/>
                        </a:spcBef>
                        <a:spcAft>
                          <a:spcPts val="0"/>
                        </a:spcAft>
                        <a:buNone/>
                      </a:pPr>
                      <a:r>
                        <a:rPr lang="en-US"/>
                        <a:t>70</a:t>
                      </a:r>
                      <a:endParaRPr/>
                    </a:p>
                  </a:txBody>
                  <a:tcPr marT="91425" marB="91425" marR="91425" marL="91425"/>
                </a:tc>
                <a:tc>
                  <a:txBody>
                    <a:bodyPr>
                      <a:noAutofit/>
                    </a:bodyPr>
                    <a:lstStyle/>
                    <a:p>
                      <a:pPr indent="0" lvl="0" marL="0" rtl="0" algn="ctr">
                        <a:spcBef>
                          <a:spcPts val="0"/>
                        </a:spcBef>
                        <a:spcAft>
                          <a:spcPts val="0"/>
                        </a:spcAft>
                        <a:buNone/>
                      </a:pPr>
                      <a:r>
                        <a:rPr lang="en-US"/>
                        <a:t>68</a:t>
                      </a:r>
                      <a:endParaRPr/>
                    </a:p>
                  </a:txBody>
                  <a:tcPr marT="91425" marB="91425" marR="91425" marL="91425"/>
                </a:tc>
                <a:tc>
                  <a:txBody>
                    <a:bodyPr>
                      <a:noAutofit/>
                    </a:bodyPr>
                    <a:lstStyle/>
                    <a:p>
                      <a:pPr indent="0" lvl="0" marL="0" rtl="0" algn="ctr">
                        <a:spcBef>
                          <a:spcPts val="0"/>
                        </a:spcBef>
                        <a:spcAft>
                          <a:spcPts val="0"/>
                        </a:spcAft>
                        <a:buNone/>
                      </a:pPr>
                      <a:r>
                        <a:rPr lang="en-US"/>
                        <a:t>67</a:t>
                      </a:r>
                      <a:endParaRPr/>
                    </a:p>
                  </a:txBody>
                  <a:tcPr marT="91425" marB="91425" marR="91425" marL="91425"/>
                </a:tc>
              </a:tr>
              <a:tr h="381000">
                <a:tc>
                  <a:txBody>
                    <a:bodyPr>
                      <a:noAutofit/>
                    </a:bodyPr>
                    <a:lstStyle/>
                    <a:p>
                      <a:pPr indent="0" lvl="0" marL="0" rtl="0" algn="ctr">
                        <a:spcBef>
                          <a:spcPts val="0"/>
                        </a:spcBef>
                        <a:spcAft>
                          <a:spcPts val="0"/>
                        </a:spcAft>
                        <a:buNone/>
                      </a:pPr>
                      <a:r>
                        <a:rPr b="1" lang="en-US"/>
                        <a:t>Start Year</a:t>
                      </a:r>
                      <a:endParaRPr b="1"/>
                    </a:p>
                  </a:txBody>
                  <a:tcPr marT="91425" marB="91425" marR="91425" marL="91425"/>
                </a:tc>
                <a:tc>
                  <a:txBody>
                    <a:bodyPr>
                      <a:noAutofit/>
                    </a:bodyPr>
                    <a:lstStyle/>
                    <a:p>
                      <a:pPr indent="0" lvl="0" marL="0" rtl="0" algn="ctr">
                        <a:spcBef>
                          <a:spcPts val="0"/>
                        </a:spcBef>
                        <a:spcAft>
                          <a:spcPts val="0"/>
                        </a:spcAft>
                        <a:buNone/>
                      </a:pPr>
                      <a:r>
                        <a:rPr lang="en-US"/>
                        <a:t>1990</a:t>
                      </a:r>
                      <a:endParaRPr/>
                    </a:p>
                  </a:txBody>
                  <a:tcPr marT="91425" marB="91425" marR="91425" marL="91425"/>
                </a:tc>
                <a:tc>
                  <a:txBody>
                    <a:bodyPr>
                      <a:noAutofit/>
                    </a:bodyPr>
                    <a:lstStyle/>
                    <a:p>
                      <a:pPr indent="0" lvl="0" marL="0" rtl="0" algn="ctr">
                        <a:spcBef>
                          <a:spcPts val="0"/>
                        </a:spcBef>
                        <a:spcAft>
                          <a:spcPts val="0"/>
                        </a:spcAft>
                        <a:buNone/>
                      </a:pPr>
                      <a:r>
                        <a:rPr lang="en-US"/>
                        <a:t>1994</a:t>
                      </a:r>
                      <a:endParaRPr/>
                    </a:p>
                  </a:txBody>
                  <a:tcPr marT="91425" marB="91425" marR="91425" marL="91425"/>
                </a:tc>
                <a:tc>
                  <a:txBody>
                    <a:bodyPr>
                      <a:noAutofit/>
                    </a:bodyPr>
                    <a:lstStyle/>
                    <a:p>
                      <a:pPr indent="0" lvl="0" marL="0" rtl="0" algn="ctr">
                        <a:spcBef>
                          <a:spcPts val="0"/>
                        </a:spcBef>
                        <a:spcAft>
                          <a:spcPts val="0"/>
                        </a:spcAft>
                        <a:buNone/>
                      </a:pPr>
                      <a:r>
                        <a:rPr lang="en-US"/>
                        <a:t>1988</a:t>
                      </a:r>
                      <a:endParaRPr/>
                    </a:p>
                  </a:txBody>
                  <a:tcPr marT="91425" marB="91425" marR="91425" marL="91425"/>
                </a:tc>
                <a:tc>
                  <a:txBody>
                    <a:bodyPr>
                      <a:noAutofit/>
                    </a:bodyPr>
                    <a:lstStyle/>
                    <a:p>
                      <a:pPr indent="0" lvl="0" marL="0" rtl="0" algn="ctr">
                        <a:spcBef>
                          <a:spcPts val="0"/>
                        </a:spcBef>
                        <a:spcAft>
                          <a:spcPts val="0"/>
                        </a:spcAft>
                        <a:buNone/>
                      </a:pPr>
                      <a:r>
                        <a:rPr lang="en-US"/>
                        <a:t>1997</a:t>
                      </a:r>
                      <a:endParaRPr/>
                    </a:p>
                  </a:txBody>
                  <a:tcPr marT="91425" marB="91425" marR="91425" marL="91425"/>
                </a:tc>
              </a:tr>
              <a:tr h="381000">
                <a:tc>
                  <a:txBody>
                    <a:bodyPr>
                      <a:noAutofit/>
                    </a:bodyPr>
                    <a:lstStyle/>
                    <a:p>
                      <a:pPr indent="0" lvl="0" marL="0" rtl="0" algn="ctr">
                        <a:spcBef>
                          <a:spcPts val="0"/>
                        </a:spcBef>
                        <a:spcAft>
                          <a:spcPts val="0"/>
                        </a:spcAft>
                        <a:buNone/>
                      </a:pPr>
                      <a:r>
                        <a:rPr b="1" lang="en-US"/>
                        <a:t>End Year</a:t>
                      </a:r>
                      <a:endParaRPr b="1"/>
                    </a:p>
                  </a:txBody>
                  <a:tcPr marT="91425" marB="91425" marR="91425" marL="91425"/>
                </a:tc>
                <a:tc>
                  <a:txBody>
                    <a:bodyPr>
                      <a:noAutofit/>
                    </a:bodyPr>
                    <a:lstStyle/>
                    <a:p>
                      <a:pPr indent="0" lvl="0" marL="0" rtl="0" algn="ctr">
                        <a:spcBef>
                          <a:spcPts val="0"/>
                        </a:spcBef>
                        <a:spcAft>
                          <a:spcPts val="0"/>
                        </a:spcAft>
                        <a:buNone/>
                      </a:pPr>
                      <a:r>
                        <a:rPr lang="en-US"/>
                        <a:t>1996</a:t>
                      </a:r>
                      <a:endParaRPr/>
                    </a:p>
                  </a:txBody>
                  <a:tcPr marT="91425" marB="91425" marR="91425" marL="91425"/>
                </a:tc>
                <a:tc>
                  <a:txBody>
                    <a:bodyPr>
                      <a:noAutofit/>
                    </a:bodyPr>
                    <a:lstStyle/>
                    <a:p>
                      <a:pPr indent="0" lvl="0" marL="0" rtl="0" algn="ctr">
                        <a:spcBef>
                          <a:spcPts val="0"/>
                        </a:spcBef>
                        <a:spcAft>
                          <a:spcPts val="0"/>
                        </a:spcAft>
                        <a:buNone/>
                      </a:pPr>
                      <a:r>
                        <a:rPr lang="en-US"/>
                        <a:t>1999</a:t>
                      </a:r>
                      <a:endParaRPr/>
                    </a:p>
                  </a:txBody>
                  <a:tcPr marT="91425" marB="91425" marR="91425" marL="91425"/>
                </a:tc>
                <a:tc>
                  <a:txBody>
                    <a:bodyPr>
                      <a:noAutofit/>
                    </a:bodyPr>
                    <a:lstStyle/>
                    <a:p>
                      <a:pPr indent="0" lvl="0" marL="0" rtl="0" algn="ctr">
                        <a:spcBef>
                          <a:spcPts val="0"/>
                        </a:spcBef>
                        <a:spcAft>
                          <a:spcPts val="0"/>
                        </a:spcAft>
                        <a:buNone/>
                      </a:pPr>
                      <a:r>
                        <a:rPr lang="en-US"/>
                        <a:t>1992</a:t>
                      </a:r>
                      <a:endParaRPr/>
                    </a:p>
                  </a:txBody>
                  <a:tcPr marT="91425" marB="91425" marR="91425" marL="91425"/>
                </a:tc>
                <a:tc>
                  <a:txBody>
                    <a:bodyPr>
                      <a:noAutofit/>
                    </a:bodyPr>
                    <a:lstStyle/>
                    <a:p>
                      <a:pPr indent="0" lvl="0" marL="0" rtl="0" algn="ctr">
                        <a:spcBef>
                          <a:spcPts val="0"/>
                        </a:spcBef>
                        <a:spcAft>
                          <a:spcPts val="0"/>
                        </a:spcAft>
                        <a:buNone/>
                      </a:pPr>
                      <a:r>
                        <a:rPr lang="en-US"/>
                        <a:t>2005</a:t>
                      </a:r>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288" name="Google Shape;288;p42"/>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Variables are stored in both rows and columns</a:t>
            </a:r>
            <a:endParaRPr sz="2400"/>
          </a:p>
        </p:txBody>
      </p:sp>
      <p:pic>
        <p:nvPicPr>
          <p:cNvPr id="289" name="Google Shape;289;p42"/>
          <p:cNvPicPr preferRelativeResize="0"/>
          <p:nvPr/>
        </p:nvPicPr>
        <p:blipFill>
          <a:blip r:embed="rId3">
            <a:alphaModFix/>
          </a:blip>
          <a:stretch>
            <a:fillRect/>
          </a:stretch>
        </p:blipFill>
        <p:spPr>
          <a:xfrm>
            <a:off x="1244977" y="1836175"/>
            <a:ext cx="6510550" cy="2173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296" name="Google Shape;296;p43"/>
          <p:cNvSpPr txBox="1"/>
          <p:nvPr>
            <p:ph idx="1" type="body"/>
          </p:nvPr>
        </p:nvSpPr>
        <p:spPr>
          <a:xfrm>
            <a:off x="457200" y="1006075"/>
            <a:ext cx="56733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latin typeface="Arial"/>
                <a:ea typeface="Arial"/>
                <a:cs typeface="Arial"/>
                <a:sym typeface="Arial"/>
              </a:rPr>
              <a:t>More tidy suggestions:</a:t>
            </a:r>
            <a:endParaRPr sz="2400">
              <a:latin typeface="Arial"/>
              <a:ea typeface="Arial"/>
              <a:cs typeface="Arial"/>
              <a:sym typeface="Arial"/>
            </a:endParaRPr>
          </a:p>
          <a:p>
            <a:pPr indent="-381000" lvl="1" marL="914400" rtl="0" algn="l">
              <a:spcBef>
                <a:spcPts val="1000"/>
              </a:spcBef>
              <a:spcAft>
                <a:spcPts val="0"/>
              </a:spcAft>
              <a:buSzPts val="2400"/>
              <a:buChar char="○"/>
            </a:pPr>
            <a:r>
              <a:rPr lang="en-US">
                <a:latin typeface="Arial"/>
                <a:ea typeface="Arial"/>
                <a:cs typeface="Arial"/>
                <a:sym typeface="Arial"/>
              </a:rPr>
              <a:t>Keep units in column headers </a:t>
            </a:r>
            <a:endParaRPr>
              <a:latin typeface="Arial"/>
              <a:ea typeface="Arial"/>
              <a:cs typeface="Arial"/>
              <a:sym typeface="Arial"/>
            </a:endParaRPr>
          </a:p>
          <a:p>
            <a:pPr indent="-381000" lvl="1" marL="914400" rtl="0" algn="l">
              <a:spcBef>
                <a:spcPts val="1000"/>
              </a:spcBef>
              <a:spcAft>
                <a:spcPts val="0"/>
              </a:spcAft>
              <a:buSzPts val="2400"/>
              <a:buChar char="○"/>
            </a:pPr>
            <a:r>
              <a:rPr lang="en-US">
                <a:latin typeface="Arial"/>
                <a:ea typeface="Arial"/>
                <a:cs typeface="Arial"/>
                <a:sym typeface="Arial"/>
              </a:rPr>
              <a:t>Make sure that variables are internally consistent</a:t>
            </a:r>
            <a:endParaRPr>
              <a:latin typeface="Arial"/>
              <a:ea typeface="Arial"/>
              <a:cs typeface="Arial"/>
              <a:sym typeface="Arial"/>
            </a:endParaRPr>
          </a:p>
          <a:p>
            <a:pPr indent="-381000" lvl="1" marL="914400" rtl="0" algn="l">
              <a:spcBef>
                <a:spcPts val="1000"/>
              </a:spcBef>
              <a:spcAft>
                <a:spcPts val="0"/>
              </a:spcAft>
              <a:buSzPts val="2400"/>
              <a:buChar char="○"/>
            </a:pPr>
            <a:r>
              <a:rPr lang="en-US">
                <a:latin typeface="Arial"/>
                <a:ea typeface="Arial"/>
                <a:cs typeface="Arial"/>
                <a:sym typeface="Arial"/>
              </a:rPr>
              <a:t>Try to format special data types (dates, currency, etc) in a coherent, consistent manner across datasets </a:t>
            </a:r>
            <a:endParaRPr>
              <a:latin typeface="Arial"/>
              <a:ea typeface="Arial"/>
              <a:cs typeface="Arial"/>
              <a:sym typeface="Arial"/>
            </a:endParaRPr>
          </a:p>
          <a:p>
            <a:pPr indent="-173037" lvl="0" marL="681038" rtl="0" algn="l">
              <a:spcBef>
                <a:spcPts val="1000"/>
              </a:spcBef>
              <a:spcAft>
                <a:spcPts val="0"/>
              </a:spcAft>
              <a:buNone/>
            </a:pPr>
            <a:r>
              <a:t/>
            </a:r>
            <a:endParaRPr/>
          </a:p>
        </p:txBody>
      </p:sp>
      <p:sp>
        <p:nvSpPr>
          <p:cNvPr id="297" name="Google Shape;297;p43"/>
          <p:cNvSpPr/>
          <p:nvPr/>
        </p:nvSpPr>
        <p:spPr>
          <a:xfrm>
            <a:off x="5660200" y="2598925"/>
            <a:ext cx="749400" cy="32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txBox="1"/>
          <p:nvPr/>
        </p:nvSpPr>
        <p:spPr>
          <a:xfrm>
            <a:off x="6664800" y="2333725"/>
            <a:ext cx="20220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Makes data easy to use</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305" name="Google Shape;305;p44"/>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latin typeface="Arial"/>
                <a:ea typeface="Arial"/>
                <a:cs typeface="Arial"/>
                <a:sym typeface="Arial"/>
              </a:rPr>
              <a:t>Keep units in column headers</a:t>
            </a:r>
            <a:endParaRPr/>
          </a:p>
        </p:txBody>
      </p:sp>
      <p:graphicFrame>
        <p:nvGraphicFramePr>
          <p:cNvPr id="306" name="Google Shape;306;p44"/>
          <p:cNvGraphicFramePr/>
          <p:nvPr/>
        </p:nvGraphicFramePr>
        <p:xfrm>
          <a:off x="952500" y="1899100"/>
          <a:ext cx="3000000" cy="3000000"/>
        </p:xfrm>
        <a:graphic>
          <a:graphicData uri="http://schemas.openxmlformats.org/drawingml/2006/table">
            <a:tbl>
              <a:tblPr>
                <a:noFill/>
                <a:tableStyleId>{9631BA56-99AE-4893-9D42-C62C1C404DC6}</a:tableStyleId>
              </a:tblPr>
              <a:tblGrid>
                <a:gridCol w="1206500"/>
                <a:gridCol w="1206500"/>
                <a:gridCol w="1206500"/>
                <a:gridCol w="1206500"/>
                <a:gridCol w="1206500"/>
                <a:gridCol w="1206500"/>
              </a:tblGrid>
              <a:tr h="381000">
                <a:tc>
                  <a:txBody>
                    <a:bodyPr>
                      <a:noAutofit/>
                    </a:bodyPr>
                    <a:lstStyle/>
                    <a:p>
                      <a:pPr indent="0" lvl="0" marL="0" rtl="0" algn="ctr">
                        <a:spcBef>
                          <a:spcPts val="0"/>
                        </a:spcBef>
                        <a:spcAft>
                          <a:spcPts val="0"/>
                        </a:spcAft>
                        <a:buNone/>
                      </a:pPr>
                      <a:r>
                        <a:rPr b="1" lang="en-US"/>
                        <a:t>Name</a:t>
                      </a:r>
                      <a:endParaRPr b="1"/>
                    </a:p>
                  </a:txBody>
                  <a:tcPr marT="91425" marB="91425" marR="91425" marL="91425"/>
                </a:tc>
                <a:tc>
                  <a:txBody>
                    <a:bodyPr>
                      <a:noAutofit/>
                    </a:bodyPr>
                    <a:lstStyle/>
                    <a:p>
                      <a:pPr indent="0" lvl="0" marL="0" rtl="0" algn="ctr">
                        <a:spcBef>
                          <a:spcPts val="0"/>
                        </a:spcBef>
                        <a:spcAft>
                          <a:spcPts val="0"/>
                        </a:spcAft>
                        <a:buNone/>
                      </a:pPr>
                      <a:r>
                        <a:rPr b="1" lang="en-US"/>
                        <a:t>Sex</a:t>
                      </a:r>
                      <a:endParaRPr b="1"/>
                    </a:p>
                  </a:txBody>
                  <a:tcPr marT="91425" marB="91425" marR="91425" marL="91425"/>
                </a:tc>
                <a:tc>
                  <a:txBody>
                    <a:bodyPr>
                      <a:noAutofit/>
                    </a:bodyPr>
                    <a:lstStyle/>
                    <a:p>
                      <a:pPr indent="0" lvl="0" marL="0" rtl="0" algn="ctr">
                        <a:spcBef>
                          <a:spcPts val="0"/>
                        </a:spcBef>
                        <a:spcAft>
                          <a:spcPts val="0"/>
                        </a:spcAft>
                        <a:buNone/>
                      </a:pPr>
                      <a:r>
                        <a:rPr b="1" lang="en-US"/>
                        <a:t>Date of Birth</a:t>
                      </a:r>
                      <a:endParaRPr b="1"/>
                    </a:p>
                  </a:txBody>
                  <a:tcPr marT="91425" marB="91425" marR="91425" marL="91425"/>
                </a:tc>
                <a:tc>
                  <a:txBody>
                    <a:bodyPr>
                      <a:noAutofit/>
                    </a:bodyPr>
                    <a:lstStyle/>
                    <a:p>
                      <a:pPr indent="0" lvl="0" marL="0" rtl="0" algn="ctr">
                        <a:spcBef>
                          <a:spcPts val="0"/>
                        </a:spcBef>
                        <a:spcAft>
                          <a:spcPts val="0"/>
                        </a:spcAft>
                        <a:buNone/>
                      </a:pPr>
                      <a:r>
                        <a:rPr b="1" lang="en-US"/>
                        <a:t>Height</a:t>
                      </a:r>
                      <a:endParaRPr b="1"/>
                    </a:p>
                  </a:txBody>
                  <a:tcPr marT="91425" marB="91425" marR="91425" marL="91425"/>
                </a:tc>
                <a:tc>
                  <a:txBody>
                    <a:bodyPr>
                      <a:noAutofit/>
                    </a:bodyPr>
                    <a:lstStyle/>
                    <a:p>
                      <a:pPr indent="0" lvl="0" marL="0" rtl="0" algn="ctr">
                        <a:spcBef>
                          <a:spcPts val="0"/>
                        </a:spcBef>
                        <a:spcAft>
                          <a:spcPts val="0"/>
                        </a:spcAft>
                        <a:buNone/>
                      </a:pPr>
                      <a:r>
                        <a:rPr b="1" lang="en-US"/>
                        <a:t>Start Year</a:t>
                      </a:r>
                      <a:endParaRPr b="1"/>
                    </a:p>
                  </a:txBody>
                  <a:tcPr marT="91425" marB="91425" marR="91425" marL="91425"/>
                </a:tc>
                <a:tc>
                  <a:txBody>
                    <a:bodyPr>
                      <a:noAutofit/>
                    </a:bodyPr>
                    <a:lstStyle/>
                    <a:p>
                      <a:pPr indent="0" lvl="0" marL="0" rtl="0" algn="ctr">
                        <a:spcBef>
                          <a:spcPts val="0"/>
                        </a:spcBef>
                        <a:spcAft>
                          <a:spcPts val="0"/>
                        </a:spcAft>
                        <a:buNone/>
                      </a:pPr>
                      <a:r>
                        <a:rPr b="1" lang="en-US"/>
                        <a:t>End Year</a:t>
                      </a:r>
                      <a:endParaRPr b="1"/>
                    </a:p>
                  </a:txBody>
                  <a:tcPr marT="91425" marB="91425" marR="91425" marL="91425"/>
                </a:tc>
              </a:tr>
              <a:tr h="381000">
                <a:tc>
                  <a:txBody>
                    <a:bodyPr>
                      <a:noAutofit/>
                    </a:bodyPr>
                    <a:lstStyle/>
                    <a:p>
                      <a:pPr indent="0" lvl="0" marL="0" rtl="0" algn="ctr">
                        <a:spcBef>
                          <a:spcPts val="0"/>
                        </a:spcBef>
                        <a:spcAft>
                          <a:spcPts val="0"/>
                        </a:spcAft>
                        <a:buNone/>
                      </a:pPr>
                      <a:r>
                        <a:rPr lang="en-US" sz="1200"/>
                        <a:t>Amanda</a:t>
                      </a:r>
                      <a:endParaRPr sz="1200"/>
                    </a:p>
                  </a:txBody>
                  <a:tcPr marT="91425" marB="91425" marR="91425" marL="91425"/>
                </a:tc>
                <a:tc>
                  <a:txBody>
                    <a:bodyPr>
                      <a:noAutofit/>
                    </a:bodyPr>
                    <a:lstStyle/>
                    <a:p>
                      <a:pPr indent="0" lvl="0" marL="0" rtl="0" algn="ctr">
                        <a:spcBef>
                          <a:spcPts val="0"/>
                        </a:spcBef>
                        <a:spcAft>
                          <a:spcPts val="0"/>
                        </a:spcAft>
                        <a:buNone/>
                      </a:pPr>
                      <a:r>
                        <a:rPr lang="en-US" sz="1200"/>
                        <a:t>F</a:t>
                      </a:r>
                      <a:endParaRPr sz="1200"/>
                    </a:p>
                  </a:txBody>
                  <a:tcPr marT="91425" marB="91425" marR="91425" marL="91425"/>
                </a:tc>
                <a:tc>
                  <a:txBody>
                    <a:bodyPr>
                      <a:noAutofit/>
                    </a:bodyPr>
                    <a:lstStyle/>
                    <a:p>
                      <a:pPr indent="0" lvl="0" marL="0" rtl="0" algn="ctr">
                        <a:spcBef>
                          <a:spcPts val="0"/>
                        </a:spcBef>
                        <a:spcAft>
                          <a:spcPts val="0"/>
                        </a:spcAft>
                        <a:buNone/>
                      </a:pPr>
                      <a:r>
                        <a:rPr lang="en-US" sz="1200"/>
                        <a:t>03/07/1968</a:t>
                      </a:r>
                      <a:endParaRPr sz="1200"/>
                    </a:p>
                  </a:txBody>
                  <a:tcPr marT="91425" marB="91425" marR="91425" marL="91425"/>
                </a:tc>
                <a:tc>
                  <a:txBody>
                    <a:bodyPr>
                      <a:noAutofit/>
                    </a:bodyPr>
                    <a:lstStyle/>
                    <a:p>
                      <a:pPr indent="0" lvl="0" marL="0" rtl="0" algn="ctr">
                        <a:spcBef>
                          <a:spcPts val="0"/>
                        </a:spcBef>
                        <a:spcAft>
                          <a:spcPts val="0"/>
                        </a:spcAft>
                        <a:buNone/>
                      </a:pPr>
                      <a:r>
                        <a:rPr lang="en-US" sz="1200"/>
                        <a:t>66 inches</a:t>
                      </a:r>
                      <a:endParaRPr sz="1200"/>
                    </a:p>
                  </a:txBody>
                  <a:tcPr marT="91425" marB="91425" marR="91425" marL="91425"/>
                </a:tc>
                <a:tc>
                  <a:txBody>
                    <a:bodyPr>
                      <a:noAutofit/>
                    </a:bodyPr>
                    <a:lstStyle/>
                    <a:p>
                      <a:pPr indent="0" lvl="0" marL="0" rtl="0" algn="ctr">
                        <a:spcBef>
                          <a:spcPts val="0"/>
                        </a:spcBef>
                        <a:spcAft>
                          <a:spcPts val="0"/>
                        </a:spcAft>
                        <a:buNone/>
                      </a:pPr>
                      <a:r>
                        <a:rPr lang="en-US" sz="1200"/>
                        <a:t>1990</a:t>
                      </a:r>
                      <a:endParaRPr sz="1200"/>
                    </a:p>
                  </a:txBody>
                  <a:tcPr marT="91425" marB="91425" marR="91425" marL="91425"/>
                </a:tc>
                <a:tc>
                  <a:txBody>
                    <a:bodyPr>
                      <a:noAutofit/>
                    </a:bodyPr>
                    <a:lstStyle/>
                    <a:p>
                      <a:pPr indent="0" lvl="0" marL="0" rtl="0" algn="ctr">
                        <a:spcBef>
                          <a:spcPts val="0"/>
                        </a:spcBef>
                        <a:spcAft>
                          <a:spcPts val="0"/>
                        </a:spcAft>
                        <a:buNone/>
                      </a:pPr>
                      <a:r>
                        <a:rPr lang="en-US" sz="1200"/>
                        <a:t>1996</a:t>
                      </a:r>
                      <a:endParaRPr sz="1200"/>
                    </a:p>
                  </a:txBody>
                  <a:tcPr marT="91425" marB="91425" marR="91425" marL="91425"/>
                </a:tc>
              </a:tr>
              <a:tr h="381000">
                <a:tc>
                  <a:txBody>
                    <a:bodyPr>
                      <a:noAutofit/>
                    </a:bodyPr>
                    <a:lstStyle/>
                    <a:p>
                      <a:pPr indent="0" lvl="0" marL="0" rtl="0" algn="ctr">
                        <a:spcBef>
                          <a:spcPts val="0"/>
                        </a:spcBef>
                        <a:spcAft>
                          <a:spcPts val="0"/>
                        </a:spcAft>
                        <a:buNone/>
                      </a:pPr>
                      <a:r>
                        <a:rPr lang="en-US" sz="1200"/>
                        <a:t>Bradley</a:t>
                      </a:r>
                      <a:endParaRPr sz="1200"/>
                    </a:p>
                  </a:txBody>
                  <a:tcPr marT="91425" marB="91425" marR="91425" marL="91425"/>
                </a:tc>
                <a:tc>
                  <a:txBody>
                    <a:bodyPr>
                      <a:noAutofit/>
                    </a:bodyPr>
                    <a:lstStyle/>
                    <a:p>
                      <a:pPr indent="0" lvl="0" marL="0" rtl="0" algn="ctr">
                        <a:spcBef>
                          <a:spcPts val="0"/>
                        </a:spcBef>
                        <a:spcAft>
                          <a:spcPts val="0"/>
                        </a:spcAft>
                        <a:buNone/>
                      </a:pPr>
                      <a:r>
                        <a:rPr lang="en-US" sz="1200"/>
                        <a:t>M</a:t>
                      </a:r>
                      <a:endParaRPr sz="1200"/>
                    </a:p>
                  </a:txBody>
                  <a:tcPr marT="91425" marB="91425" marR="91425" marL="91425"/>
                </a:tc>
                <a:tc>
                  <a:txBody>
                    <a:bodyPr>
                      <a:noAutofit/>
                    </a:bodyPr>
                    <a:lstStyle/>
                    <a:p>
                      <a:pPr indent="0" lvl="0" marL="0" rtl="0" algn="ctr">
                        <a:spcBef>
                          <a:spcPts val="0"/>
                        </a:spcBef>
                        <a:spcAft>
                          <a:spcPts val="0"/>
                        </a:spcAft>
                        <a:buNone/>
                      </a:pPr>
                      <a:r>
                        <a:rPr lang="en-US" sz="1200"/>
                        <a:t>11/05/1971</a:t>
                      </a:r>
                      <a:endParaRPr sz="1200"/>
                    </a:p>
                  </a:txBody>
                  <a:tcPr marT="91425" marB="91425" marR="91425" marL="91425"/>
                </a:tc>
                <a:tc>
                  <a:txBody>
                    <a:bodyPr>
                      <a:noAutofit/>
                    </a:bodyPr>
                    <a:lstStyle/>
                    <a:p>
                      <a:pPr indent="0" lvl="0" marL="0" rtl="0" algn="ctr">
                        <a:spcBef>
                          <a:spcPts val="0"/>
                        </a:spcBef>
                        <a:spcAft>
                          <a:spcPts val="0"/>
                        </a:spcAft>
                        <a:buNone/>
                      </a:pPr>
                      <a:r>
                        <a:rPr lang="en-US" sz="1200"/>
                        <a:t>70 inches</a:t>
                      </a:r>
                      <a:endParaRPr sz="1200"/>
                    </a:p>
                  </a:txBody>
                  <a:tcPr marT="91425" marB="91425" marR="91425" marL="91425"/>
                </a:tc>
                <a:tc>
                  <a:txBody>
                    <a:bodyPr>
                      <a:noAutofit/>
                    </a:bodyPr>
                    <a:lstStyle/>
                    <a:p>
                      <a:pPr indent="0" lvl="0" marL="0" rtl="0" algn="ctr">
                        <a:spcBef>
                          <a:spcPts val="0"/>
                        </a:spcBef>
                        <a:spcAft>
                          <a:spcPts val="0"/>
                        </a:spcAft>
                        <a:buNone/>
                      </a:pPr>
                      <a:r>
                        <a:rPr lang="en-US" sz="1200"/>
                        <a:t>1994</a:t>
                      </a:r>
                      <a:endParaRPr sz="1200"/>
                    </a:p>
                  </a:txBody>
                  <a:tcPr marT="91425" marB="91425" marR="91425" marL="91425"/>
                </a:tc>
                <a:tc>
                  <a:txBody>
                    <a:bodyPr>
                      <a:noAutofit/>
                    </a:bodyPr>
                    <a:lstStyle/>
                    <a:p>
                      <a:pPr indent="0" lvl="0" marL="0" rtl="0" algn="ctr">
                        <a:spcBef>
                          <a:spcPts val="0"/>
                        </a:spcBef>
                        <a:spcAft>
                          <a:spcPts val="0"/>
                        </a:spcAft>
                        <a:buNone/>
                      </a:pPr>
                      <a:r>
                        <a:rPr lang="en-US" sz="1200"/>
                        <a:t>1999</a:t>
                      </a:r>
                      <a:endParaRPr sz="1200"/>
                    </a:p>
                  </a:txBody>
                  <a:tcPr marT="91425" marB="91425" marR="91425" marL="91425"/>
                </a:tc>
              </a:tr>
              <a:tr h="381000">
                <a:tc>
                  <a:txBody>
                    <a:bodyPr>
                      <a:noAutofit/>
                    </a:bodyPr>
                    <a:lstStyle/>
                    <a:p>
                      <a:pPr indent="0" lvl="0" marL="0" rtl="0" algn="ctr">
                        <a:spcBef>
                          <a:spcPts val="0"/>
                        </a:spcBef>
                        <a:spcAft>
                          <a:spcPts val="0"/>
                        </a:spcAft>
                        <a:buNone/>
                      </a:pPr>
                      <a:r>
                        <a:rPr lang="en-US" sz="1200"/>
                        <a:t>Connor</a:t>
                      </a:r>
                      <a:endParaRPr sz="1200"/>
                    </a:p>
                  </a:txBody>
                  <a:tcPr marT="91425" marB="91425" marR="91425" marL="91425"/>
                </a:tc>
                <a:tc>
                  <a:txBody>
                    <a:bodyPr>
                      <a:noAutofit/>
                    </a:bodyPr>
                    <a:lstStyle/>
                    <a:p>
                      <a:pPr indent="0" lvl="0" marL="0" rtl="0" algn="ctr">
                        <a:spcBef>
                          <a:spcPts val="0"/>
                        </a:spcBef>
                        <a:spcAft>
                          <a:spcPts val="0"/>
                        </a:spcAft>
                        <a:buNone/>
                      </a:pPr>
                      <a:r>
                        <a:rPr lang="en-US" sz="1200"/>
                        <a:t>M</a:t>
                      </a:r>
                      <a:endParaRPr sz="1200"/>
                    </a:p>
                  </a:txBody>
                  <a:tcPr marT="91425" marB="91425" marR="91425" marL="91425"/>
                </a:tc>
                <a:tc>
                  <a:txBody>
                    <a:bodyPr>
                      <a:noAutofit/>
                    </a:bodyPr>
                    <a:lstStyle/>
                    <a:p>
                      <a:pPr indent="0" lvl="0" marL="0" rtl="0" algn="ctr">
                        <a:spcBef>
                          <a:spcPts val="0"/>
                        </a:spcBef>
                        <a:spcAft>
                          <a:spcPts val="0"/>
                        </a:spcAft>
                        <a:buNone/>
                      </a:pPr>
                      <a:r>
                        <a:rPr lang="en-US" sz="1200"/>
                        <a:t>07/17/1964</a:t>
                      </a:r>
                      <a:endParaRPr sz="1200"/>
                    </a:p>
                  </a:txBody>
                  <a:tcPr marT="91425" marB="91425" marR="91425" marL="91425"/>
                </a:tc>
                <a:tc>
                  <a:txBody>
                    <a:bodyPr>
                      <a:noAutofit/>
                    </a:bodyPr>
                    <a:lstStyle/>
                    <a:p>
                      <a:pPr indent="0" lvl="0" marL="0" rtl="0" algn="ctr">
                        <a:spcBef>
                          <a:spcPts val="0"/>
                        </a:spcBef>
                        <a:spcAft>
                          <a:spcPts val="0"/>
                        </a:spcAft>
                        <a:buNone/>
                      </a:pPr>
                      <a:r>
                        <a:rPr lang="en-US" sz="1200"/>
                        <a:t>68 inches</a:t>
                      </a:r>
                      <a:endParaRPr sz="1200"/>
                    </a:p>
                  </a:txBody>
                  <a:tcPr marT="91425" marB="91425" marR="91425" marL="91425"/>
                </a:tc>
                <a:tc>
                  <a:txBody>
                    <a:bodyPr>
                      <a:noAutofit/>
                    </a:bodyPr>
                    <a:lstStyle/>
                    <a:p>
                      <a:pPr indent="0" lvl="0" marL="0" rtl="0" algn="ctr">
                        <a:spcBef>
                          <a:spcPts val="0"/>
                        </a:spcBef>
                        <a:spcAft>
                          <a:spcPts val="0"/>
                        </a:spcAft>
                        <a:buNone/>
                      </a:pPr>
                      <a:r>
                        <a:rPr lang="en-US" sz="1200"/>
                        <a:t>1988</a:t>
                      </a:r>
                      <a:endParaRPr sz="1200"/>
                    </a:p>
                  </a:txBody>
                  <a:tcPr marT="91425" marB="91425" marR="91425" marL="91425"/>
                </a:tc>
                <a:tc>
                  <a:txBody>
                    <a:bodyPr>
                      <a:noAutofit/>
                    </a:bodyPr>
                    <a:lstStyle/>
                    <a:p>
                      <a:pPr indent="0" lvl="0" marL="0" rtl="0" algn="ctr">
                        <a:spcBef>
                          <a:spcPts val="0"/>
                        </a:spcBef>
                        <a:spcAft>
                          <a:spcPts val="0"/>
                        </a:spcAft>
                        <a:buNone/>
                      </a:pPr>
                      <a:r>
                        <a:rPr lang="en-US" sz="1200"/>
                        <a:t>1992</a:t>
                      </a:r>
                      <a:endParaRPr sz="1200"/>
                    </a:p>
                  </a:txBody>
                  <a:tcPr marT="91425" marB="91425" marR="91425" marL="91425"/>
                </a:tc>
              </a:tr>
              <a:tr h="381000">
                <a:tc>
                  <a:txBody>
                    <a:bodyPr>
                      <a:noAutofit/>
                    </a:bodyPr>
                    <a:lstStyle/>
                    <a:p>
                      <a:pPr indent="0" lvl="0" marL="0" rtl="0" algn="ctr">
                        <a:spcBef>
                          <a:spcPts val="0"/>
                        </a:spcBef>
                        <a:spcAft>
                          <a:spcPts val="0"/>
                        </a:spcAft>
                        <a:buNone/>
                      </a:pPr>
                      <a:r>
                        <a:rPr lang="en-US" sz="1200"/>
                        <a:t>Danielle</a:t>
                      </a:r>
                      <a:endParaRPr sz="1200"/>
                    </a:p>
                  </a:txBody>
                  <a:tcPr marT="91425" marB="91425" marR="91425" marL="91425"/>
                </a:tc>
                <a:tc>
                  <a:txBody>
                    <a:bodyPr>
                      <a:noAutofit/>
                    </a:bodyPr>
                    <a:lstStyle/>
                    <a:p>
                      <a:pPr indent="0" lvl="0" marL="0" rtl="0" algn="ctr">
                        <a:spcBef>
                          <a:spcPts val="0"/>
                        </a:spcBef>
                        <a:spcAft>
                          <a:spcPts val="0"/>
                        </a:spcAft>
                        <a:buNone/>
                      </a:pPr>
                      <a:r>
                        <a:rPr lang="en-US" sz="1200"/>
                        <a:t>F</a:t>
                      </a:r>
                      <a:endParaRPr sz="1200"/>
                    </a:p>
                  </a:txBody>
                  <a:tcPr marT="91425" marB="91425" marR="91425" marL="91425"/>
                </a:tc>
                <a:tc>
                  <a:txBody>
                    <a:bodyPr>
                      <a:noAutofit/>
                    </a:bodyPr>
                    <a:lstStyle/>
                    <a:p>
                      <a:pPr indent="0" lvl="0" marL="0" rtl="0" algn="ctr">
                        <a:spcBef>
                          <a:spcPts val="0"/>
                        </a:spcBef>
                        <a:spcAft>
                          <a:spcPts val="0"/>
                        </a:spcAft>
                        <a:buNone/>
                      </a:pPr>
                      <a:r>
                        <a:rPr lang="en-US" sz="1200"/>
                        <a:t>10/22/1970</a:t>
                      </a:r>
                      <a:endParaRPr sz="1200"/>
                    </a:p>
                  </a:txBody>
                  <a:tcPr marT="91425" marB="91425" marR="91425" marL="91425"/>
                </a:tc>
                <a:tc>
                  <a:txBody>
                    <a:bodyPr>
                      <a:noAutofit/>
                    </a:bodyPr>
                    <a:lstStyle/>
                    <a:p>
                      <a:pPr indent="0" lvl="0" marL="0" rtl="0" algn="ctr">
                        <a:spcBef>
                          <a:spcPts val="0"/>
                        </a:spcBef>
                        <a:spcAft>
                          <a:spcPts val="0"/>
                        </a:spcAft>
                        <a:buNone/>
                      </a:pPr>
                      <a:r>
                        <a:rPr lang="en-US" sz="1200"/>
                        <a:t>67 inches</a:t>
                      </a:r>
                      <a:endParaRPr sz="1200"/>
                    </a:p>
                  </a:txBody>
                  <a:tcPr marT="91425" marB="91425" marR="91425" marL="91425"/>
                </a:tc>
                <a:tc>
                  <a:txBody>
                    <a:bodyPr>
                      <a:noAutofit/>
                    </a:bodyPr>
                    <a:lstStyle/>
                    <a:p>
                      <a:pPr indent="0" lvl="0" marL="0" rtl="0" algn="ctr">
                        <a:spcBef>
                          <a:spcPts val="0"/>
                        </a:spcBef>
                        <a:spcAft>
                          <a:spcPts val="0"/>
                        </a:spcAft>
                        <a:buNone/>
                      </a:pPr>
                      <a:r>
                        <a:rPr lang="en-US" sz="1200"/>
                        <a:t>1997</a:t>
                      </a:r>
                      <a:endParaRPr sz="1200"/>
                    </a:p>
                  </a:txBody>
                  <a:tcPr marT="91425" marB="91425" marR="91425" marL="91425"/>
                </a:tc>
                <a:tc>
                  <a:txBody>
                    <a:bodyPr>
                      <a:noAutofit/>
                    </a:bodyPr>
                    <a:lstStyle/>
                    <a:p>
                      <a:pPr indent="0" lvl="0" marL="0" rtl="0" algn="ctr">
                        <a:spcBef>
                          <a:spcPts val="0"/>
                        </a:spcBef>
                        <a:spcAft>
                          <a:spcPts val="0"/>
                        </a:spcAft>
                        <a:buNone/>
                      </a:pPr>
                      <a:r>
                        <a:rPr lang="en-US" sz="1200"/>
                        <a:t>2005</a:t>
                      </a:r>
                      <a:endParaRPr sz="1200"/>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5"/>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313" name="Google Shape;313;p45"/>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Keep units in column headers </a:t>
            </a:r>
            <a:endParaRPr sz="2400"/>
          </a:p>
        </p:txBody>
      </p:sp>
      <p:pic>
        <p:nvPicPr>
          <p:cNvPr id="314" name="Google Shape;314;p45"/>
          <p:cNvPicPr preferRelativeResize="0"/>
          <p:nvPr/>
        </p:nvPicPr>
        <p:blipFill>
          <a:blip r:embed="rId3">
            <a:alphaModFix/>
          </a:blip>
          <a:stretch>
            <a:fillRect/>
          </a:stretch>
        </p:blipFill>
        <p:spPr>
          <a:xfrm>
            <a:off x="1543325" y="1566400"/>
            <a:ext cx="5846825" cy="2987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321" name="Google Shape;321;p46"/>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latin typeface="Arial"/>
                <a:ea typeface="Arial"/>
                <a:cs typeface="Arial"/>
                <a:sym typeface="Arial"/>
              </a:rPr>
              <a:t>Make sure that variables are internally consistent</a:t>
            </a:r>
            <a:endParaRPr/>
          </a:p>
        </p:txBody>
      </p:sp>
      <p:graphicFrame>
        <p:nvGraphicFramePr>
          <p:cNvPr id="322" name="Google Shape;322;p46"/>
          <p:cNvGraphicFramePr/>
          <p:nvPr/>
        </p:nvGraphicFramePr>
        <p:xfrm>
          <a:off x="1555750" y="1938950"/>
          <a:ext cx="3000000" cy="3000000"/>
        </p:xfrm>
        <a:graphic>
          <a:graphicData uri="http://schemas.openxmlformats.org/drawingml/2006/table">
            <a:tbl>
              <a:tblPr>
                <a:noFill/>
                <a:tableStyleId>{9631BA56-99AE-4893-9D42-C62C1C404DC6}</a:tableStyleId>
              </a:tblPr>
              <a:tblGrid>
                <a:gridCol w="1206500"/>
                <a:gridCol w="1206500"/>
                <a:gridCol w="1206500"/>
                <a:gridCol w="1206500"/>
                <a:gridCol w="1206500"/>
              </a:tblGrid>
              <a:tr h="381000">
                <a:tc>
                  <a:txBody>
                    <a:bodyPr>
                      <a:noAutofit/>
                    </a:bodyPr>
                    <a:lstStyle/>
                    <a:p>
                      <a:pPr indent="0" lvl="0" marL="0" rtl="0" algn="ctr">
                        <a:spcBef>
                          <a:spcPts val="0"/>
                        </a:spcBef>
                        <a:spcAft>
                          <a:spcPts val="0"/>
                        </a:spcAft>
                        <a:buNone/>
                      </a:pPr>
                      <a:r>
                        <a:rPr b="1" lang="en-US"/>
                        <a:t>Name</a:t>
                      </a:r>
                      <a:endParaRPr b="1"/>
                    </a:p>
                  </a:txBody>
                  <a:tcPr marT="91425" marB="91425" marR="91425" marL="91425"/>
                </a:tc>
                <a:tc>
                  <a:txBody>
                    <a:bodyPr>
                      <a:noAutofit/>
                    </a:bodyPr>
                    <a:lstStyle/>
                    <a:p>
                      <a:pPr indent="0" lvl="0" marL="0" rtl="0" algn="ctr">
                        <a:spcBef>
                          <a:spcPts val="0"/>
                        </a:spcBef>
                        <a:spcAft>
                          <a:spcPts val="0"/>
                        </a:spcAft>
                        <a:buNone/>
                      </a:pPr>
                      <a:r>
                        <a:rPr b="1" lang="en-US"/>
                        <a:t>Sex</a:t>
                      </a:r>
                      <a:endParaRPr b="1"/>
                    </a:p>
                  </a:txBody>
                  <a:tcPr marT="91425" marB="91425" marR="91425" marL="91425"/>
                </a:tc>
                <a:tc>
                  <a:txBody>
                    <a:bodyPr>
                      <a:noAutofit/>
                    </a:bodyPr>
                    <a:lstStyle/>
                    <a:p>
                      <a:pPr indent="0" lvl="0" marL="0" rtl="0" algn="ctr">
                        <a:spcBef>
                          <a:spcPts val="0"/>
                        </a:spcBef>
                        <a:spcAft>
                          <a:spcPts val="0"/>
                        </a:spcAft>
                        <a:buNone/>
                      </a:pPr>
                      <a:r>
                        <a:rPr b="1" lang="en-US"/>
                        <a:t>Date of Birth</a:t>
                      </a:r>
                      <a:endParaRPr b="1"/>
                    </a:p>
                  </a:txBody>
                  <a:tcPr marT="91425" marB="91425" marR="91425" marL="91425"/>
                </a:tc>
                <a:tc>
                  <a:txBody>
                    <a:bodyPr>
                      <a:noAutofit/>
                    </a:bodyPr>
                    <a:lstStyle/>
                    <a:p>
                      <a:pPr indent="0" lvl="0" marL="0" rtl="0" algn="ctr">
                        <a:spcBef>
                          <a:spcPts val="0"/>
                        </a:spcBef>
                        <a:spcAft>
                          <a:spcPts val="0"/>
                        </a:spcAft>
                        <a:buNone/>
                      </a:pPr>
                      <a:r>
                        <a:rPr b="1" lang="en-US"/>
                        <a:t>Height (in)</a:t>
                      </a:r>
                      <a:endParaRPr b="1"/>
                    </a:p>
                  </a:txBody>
                  <a:tcPr marT="91425" marB="91425" marR="91425" marL="91425"/>
                </a:tc>
                <a:tc>
                  <a:txBody>
                    <a:bodyPr>
                      <a:noAutofit/>
                    </a:bodyPr>
                    <a:lstStyle/>
                    <a:p>
                      <a:pPr indent="0" lvl="0" marL="0" rtl="0" algn="ctr">
                        <a:spcBef>
                          <a:spcPts val="0"/>
                        </a:spcBef>
                        <a:spcAft>
                          <a:spcPts val="0"/>
                        </a:spcAft>
                        <a:buNone/>
                      </a:pPr>
                      <a:r>
                        <a:rPr b="1" lang="en-US"/>
                        <a:t>Years Active</a:t>
                      </a:r>
                      <a:endParaRPr b="1"/>
                    </a:p>
                  </a:txBody>
                  <a:tcPr marT="91425" marB="91425" marR="91425" marL="91425"/>
                </a:tc>
              </a:tr>
              <a:tr h="381000">
                <a:tc>
                  <a:txBody>
                    <a:bodyPr>
                      <a:noAutofit/>
                    </a:bodyPr>
                    <a:lstStyle/>
                    <a:p>
                      <a:pPr indent="0" lvl="0" marL="0" rtl="0" algn="ctr">
                        <a:spcBef>
                          <a:spcPts val="0"/>
                        </a:spcBef>
                        <a:spcAft>
                          <a:spcPts val="0"/>
                        </a:spcAft>
                        <a:buNone/>
                      </a:pPr>
                      <a:r>
                        <a:rPr lang="en-US" sz="1200"/>
                        <a:t>Amanda</a:t>
                      </a:r>
                      <a:endParaRPr sz="1200"/>
                    </a:p>
                  </a:txBody>
                  <a:tcPr marT="91425" marB="91425" marR="91425" marL="91425"/>
                </a:tc>
                <a:tc>
                  <a:txBody>
                    <a:bodyPr>
                      <a:noAutofit/>
                    </a:bodyPr>
                    <a:lstStyle/>
                    <a:p>
                      <a:pPr indent="0" lvl="0" marL="0" rtl="0" algn="ctr">
                        <a:spcBef>
                          <a:spcPts val="0"/>
                        </a:spcBef>
                        <a:spcAft>
                          <a:spcPts val="0"/>
                        </a:spcAft>
                        <a:buNone/>
                      </a:pPr>
                      <a:r>
                        <a:rPr lang="en-US" sz="1200"/>
                        <a:t>Female</a:t>
                      </a:r>
                      <a:endParaRPr sz="1200"/>
                    </a:p>
                  </a:txBody>
                  <a:tcPr marT="91425" marB="91425" marR="91425" marL="91425"/>
                </a:tc>
                <a:tc>
                  <a:txBody>
                    <a:bodyPr>
                      <a:noAutofit/>
                    </a:bodyPr>
                    <a:lstStyle/>
                    <a:p>
                      <a:pPr indent="0" lvl="0" marL="0" rtl="0" algn="ctr">
                        <a:spcBef>
                          <a:spcPts val="0"/>
                        </a:spcBef>
                        <a:spcAft>
                          <a:spcPts val="0"/>
                        </a:spcAft>
                        <a:buNone/>
                      </a:pPr>
                      <a:r>
                        <a:rPr lang="en-US" sz="1200"/>
                        <a:t>03/07/1968</a:t>
                      </a:r>
                      <a:endParaRPr sz="1200"/>
                    </a:p>
                  </a:txBody>
                  <a:tcPr marT="91425" marB="91425" marR="91425" marL="91425"/>
                </a:tc>
                <a:tc>
                  <a:txBody>
                    <a:bodyPr>
                      <a:noAutofit/>
                    </a:bodyPr>
                    <a:lstStyle/>
                    <a:p>
                      <a:pPr indent="0" lvl="0" marL="0" rtl="0" algn="ctr">
                        <a:spcBef>
                          <a:spcPts val="0"/>
                        </a:spcBef>
                        <a:spcAft>
                          <a:spcPts val="0"/>
                        </a:spcAft>
                        <a:buNone/>
                      </a:pPr>
                      <a:r>
                        <a:rPr lang="en-US" sz="1200"/>
                        <a:t>66</a:t>
                      </a:r>
                      <a:endParaRPr sz="1200"/>
                    </a:p>
                  </a:txBody>
                  <a:tcPr marT="91425" marB="91425" marR="91425" marL="91425"/>
                </a:tc>
                <a:tc>
                  <a:txBody>
                    <a:bodyPr>
                      <a:noAutofit/>
                    </a:bodyPr>
                    <a:lstStyle/>
                    <a:p>
                      <a:pPr indent="0" lvl="0" marL="0" rtl="0" algn="ctr">
                        <a:spcBef>
                          <a:spcPts val="0"/>
                        </a:spcBef>
                        <a:spcAft>
                          <a:spcPts val="0"/>
                        </a:spcAft>
                        <a:buNone/>
                      </a:pPr>
                      <a:r>
                        <a:rPr lang="en-US" sz="1200"/>
                        <a:t>1990-1996</a:t>
                      </a:r>
                      <a:endParaRPr sz="1200"/>
                    </a:p>
                  </a:txBody>
                  <a:tcPr marT="91425" marB="91425" marR="91425" marL="91425"/>
                </a:tc>
              </a:tr>
              <a:tr h="381000">
                <a:tc>
                  <a:txBody>
                    <a:bodyPr>
                      <a:noAutofit/>
                    </a:bodyPr>
                    <a:lstStyle/>
                    <a:p>
                      <a:pPr indent="0" lvl="0" marL="0" rtl="0" algn="ctr">
                        <a:spcBef>
                          <a:spcPts val="0"/>
                        </a:spcBef>
                        <a:spcAft>
                          <a:spcPts val="0"/>
                        </a:spcAft>
                        <a:buNone/>
                      </a:pPr>
                      <a:r>
                        <a:rPr lang="en-US" sz="1200"/>
                        <a:t>Bradley</a:t>
                      </a:r>
                      <a:endParaRPr sz="1200"/>
                    </a:p>
                  </a:txBody>
                  <a:tcPr marT="91425" marB="91425" marR="91425" marL="91425"/>
                </a:tc>
                <a:tc>
                  <a:txBody>
                    <a:bodyPr>
                      <a:noAutofit/>
                    </a:bodyPr>
                    <a:lstStyle/>
                    <a:p>
                      <a:pPr indent="0" lvl="0" marL="0" rtl="0" algn="ctr">
                        <a:spcBef>
                          <a:spcPts val="0"/>
                        </a:spcBef>
                        <a:spcAft>
                          <a:spcPts val="0"/>
                        </a:spcAft>
                        <a:buNone/>
                      </a:pPr>
                      <a:r>
                        <a:rPr lang="en-US" sz="1200"/>
                        <a:t>M</a:t>
                      </a:r>
                      <a:endParaRPr sz="1200"/>
                    </a:p>
                  </a:txBody>
                  <a:tcPr marT="91425" marB="91425" marR="91425" marL="91425"/>
                </a:tc>
                <a:tc>
                  <a:txBody>
                    <a:bodyPr>
                      <a:noAutofit/>
                    </a:bodyPr>
                    <a:lstStyle/>
                    <a:p>
                      <a:pPr indent="0" lvl="0" marL="0" rtl="0" algn="ctr">
                        <a:spcBef>
                          <a:spcPts val="0"/>
                        </a:spcBef>
                        <a:spcAft>
                          <a:spcPts val="0"/>
                        </a:spcAft>
                        <a:buNone/>
                      </a:pPr>
                      <a:r>
                        <a:rPr lang="en-US" sz="1200"/>
                        <a:t>11/05/1971</a:t>
                      </a:r>
                      <a:endParaRPr sz="1200"/>
                    </a:p>
                  </a:txBody>
                  <a:tcPr marT="91425" marB="91425" marR="91425" marL="91425"/>
                </a:tc>
                <a:tc>
                  <a:txBody>
                    <a:bodyPr>
                      <a:noAutofit/>
                    </a:bodyPr>
                    <a:lstStyle/>
                    <a:p>
                      <a:pPr indent="0" lvl="0" marL="0" rtl="0" algn="ctr">
                        <a:spcBef>
                          <a:spcPts val="0"/>
                        </a:spcBef>
                        <a:spcAft>
                          <a:spcPts val="0"/>
                        </a:spcAft>
                        <a:buNone/>
                      </a:pPr>
                      <a:r>
                        <a:rPr lang="en-US" sz="1200"/>
                        <a:t>70</a:t>
                      </a:r>
                      <a:endParaRPr sz="1200"/>
                    </a:p>
                  </a:txBody>
                  <a:tcPr marT="91425" marB="91425" marR="91425" marL="91425"/>
                </a:tc>
                <a:tc>
                  <a:txBody>
                    <a:bodyPr>
                      <a:noAutofit/>
                    </a:bodyPr>
                    <a:lstStyle/>
                    <a:p>
                      <a:pPr indent="0" lvl="0" marL="0" rtl="0" algn="ctr">
                        <a:spcBef>
                          <a:spcPts val="0"/>
                        </a:spcBef>
                        <a:spcAft>
                          <a:spcPts val="0"/>
                        </a:spcAft>
                        <a:buNone/>
                      </a:pPr>
                      <a:r>
                        <a:rPr lang="en-US" sz="1200"/>
                        <a:t>1994-1999</a:t>
                      </a:r>
                      <a:endParaRPr sz="1200"/>
                    </a:p>
                  </a:txBody>
                  <a:tcPr marT="91425" marB="91425" marR="91425" marL="91425"/>
                </a:tc>
              </a:tr>
              <a:tr h="381000">
                <a:tc>
                  <a:txBody>
                    <a:bodyPr>
                      <a:noAutofit/>
                    </a:bodyPr>
                    <a:lstStyle/>
                    <a:p>
                      <a:pPr indent="0" lvl="0" marL="0" rtl="0" algn="ctr">
                        <a:spcBef>
                          <a:spcPts val="0"/>
                        </a:spcBef>
                        <a:spcAft>
                          <a:spcPts val="0"/>
                        </a:spcAft>
                        <a:buNone/>
                      </a:pPr>
                      <a:r>
                        <a:rPr lang="en-US" sz="1200"/>
                        <a:t>Connor</a:t>
                      </a:r>
                      <a:endParaRPr sz="1200"/>
                    </a:p>
                  </a:txBody>
                  <a:tcPr marT="91425" marB="91425" marR="91425" marL="91425"/>
                </a:tc>
                <a:tc>
                  <a:txBody>
                    <a:bodyPr>
                      <a:noAutofit/>
                    </a:bodyPr>
                    <a:lstStyle/>
                    <a:p>
                      <a:pPr indent="0" lvl="0" marL="0" rtl="0" algn="ctr">
                        <a:spcBef>
                          <a:spcPts val="0"/>
                        </a:spcBef>
                        <a:spcAft>
                          <a:spcPts val="0"/>
                        </a:spcAft>
                        <a:buNone/>
                      </a:pPr>
                      <a:r>
                        <a:rPr lang="en-US" sz="1200"/>
                        <a:t>male</a:t>
                      </a:r>
                      <a:endParaRPr sz="1200"/>
                    </a:p>
                  </a:txBody>
                  <a:tcPr marT="91425" marB="91425" marR="91425" marL="91425"/>
                </a:tc>
                <a:tc>
                  <a:txBody>
                    <a:bodyPr>
                      <a:noAutofit/>
                    </a:bodyPr>
                    <a:lstStyle/>
                    <a:p>
                      <a:pPr indent="0" lvl="0" marL="0" rtl="0" algn="ctr">
                        <a:spcBef>
                          <a:spcPts val="0"/>
                        </a:spcBef>
                        <a:spcAft>
                          <a:spcPts val="0"/>
                        </a:spcAft>
                        <a:buNone/>
                      </a:pPr>
                      <a:r>
                        <a:rPr lang="en-US" sz="1200"/>
                        <a:t>07/17/1964</a:t>
                      </a:r>
                      <a:endParaRPr sz="1200"/>
                    </a:p>
                  </a:txBody>
                  <a:tcPr marT="91425" marB="91425" marR="91425" marL="91425"/>
                </a:tc>
                <a:tc>
                  <a:txBody>
                    <a:bodyPr>
                      <a:noAutofit/>
                    </a:bodyPr>
                    <a:lstStyle/>
                    <a:p>
                      <a:pPr indent="0" lvl="0" marL="0" rtl="0" algn="ctr">
                        <a:spcBef>
                          <a:spcPts val="0"/>
                        </a:spcBef>
                        <a:spcAft>
                          <a:spcPts val="0"/>
                        </a:spcAft>
                        <a:buNone/>
                      </a:pPr>
                      <a:r>
                        <a:rPr lang="en-US" sz="1200"/>
                        <a:t>68</a:t>
                      </a:r>
                      <a:endParaRPr sz="1200"/>
                    </a:p>
                  </a:txBody>
                  <a:tcPr marT="91425" marB="91425" marR="91425" marL="91425"/>
                </a:tc>
                <a:tc>
                  <a:txBody>
                    <a:bodyPr>
                      <a:noAutofit/>
                    </a:bodyPr>
                    <a:lstStyle/>
                    <a:p>
                      <a:pPr indent="0" lvl="0" marL="0" rtl="0" algn="ctr">
                        <a:spcBef>
                          <a:spcPts val="0"/>
                        </a:spcBef>
                        <a:spcAft>
                          <a:spcPts val="0"/>
                        </a:spcAft>
                        <a:buNone/>
                      </a:pPr>
                      <a:r>
                        <a:rPr lang="en-US" sz="1200"/>
                        <a:t>1988-1992</a:t>
                      </a:r>
                      <a:endParaRPr sz="1200"/>
                    </a:p>
                  </a:txBody>
                  <a:tcPr marT="91425" marB="91425" marR="91425" marL="91425"/>
                </a:tc>
              </a:tr>
              <a:tr h="381000">
                <a:tc>
                  <a:txBody>
                    <a:bodyPr>
                      <a:noAutofit/>
                    </a:bodyPr>
                    <a:lstStyle/>
                    <a:p>
                      <a:pPr indent="0" lvl="0" marL="0" rtl="0" algn="ctr">
                        <a:spcBef>
                          <a:spcPts val="0"/>
                        </a:spcBef>
                        <a:spcAft>
                          <a:spcPts val="0"/>
                        </a:spcAft>
                        <a:buNone/>
                      </a:pPr>
                      <a:r>
                        <a:rPr lang="en-US" sz="1200"/>
                        <a:t>Danielle</a:t>
                      </a:r>
                      <a:endParaRPr sz="1200"/>
                    </a:p>
                  </a:txBody>
                  <a:tcPr marT="91425" marB="91425" marR="91425" marL="91425"/>
                </a:tc>
                <a:tc>
                  <a:txBody>
                    <a:bodyPr>
                      <a:noAutofit/>
                    </a:bodyPr>
                    <a:lstStyle/>
                    <a:p>
                      <a:pPr indent="0" lvl="0" marL="0" rtl="0" algn="ctr">
                        <a:spcBef>
                          <a:spcPts val="0"/>
                        </a:spcBef>
                        <a:spcAft>
                          <a:spcPts val="0"/>
                        </a:spcAft>
                        <a:buNone/>
                      </a:pPr>
                      <a:r>
                        <a:rPr lang="en-US" sz="1200"/>
                        <a:t>f</a:t>
                      </a:r>
                      <a:endParaRPr sz="1200"/>
                    </a:p>
                  </a:txBody>
                  <a:tcPr marT="91425" marB="91425" marR="91425" marL="91425"/>
                </a:tc>
                <a:tc>
                  <a:txBody>
                    <a:bodyPr>
                      <a:noAutofit/>
                    </a:bodyPr>
                    <a:lstStyle/>
                    <a:p>
                      <a:pPr indent="0" lvl="0" marL="0" rtl="0" algn="ctr">
                        <a:spcBef>
                          <a:spcPts val="0"/>
                        </a:spcBef>
                        <a:spcAft>
                          <a:spcPts val="0"/>
                        </a:spcAft>
                        <a:buNone/>
                      </a:pPr>
                      <a:r>
                        <a:rPr lang="en-US" sz="1200"/>
                        <a:t>10/22/1970</a:t>
                      </a:r>
                      <a:endParaRPr sz="1200"/>
                    </a:p>
                  </a:txBody>
                  <a:tcPr marT="91425" marB="91425" marR="91425" marL="91425"/>
                </a:tc>
                <a:tc>
                  <a:txBody>
                    <a:bodyPr>
                      <a:noAutofit/>
                    </a:bodyPr>
                    <a:lstStyle/>
                    <a:p>
                      <a:pPr indent="0" lvl="0" marL="0" rtl="0" algn="ctr">
                        <a:spcBef>
                          <a:spcPts val="0"/>
                        </a:spcBef>
                        <a:spcAft>
                          <a:spcPts val="0"/>
                        </a:spcAft>
                        <a:buNone/>
                      </a:pPr>
                      <a:r>
                        <a:rPr lang="en-US" sz="1200"/>
                        <a:t>67</a:t>
                      </a:r>
                      <a:endParaRPr sz="1200"/>
                    </a:p>
                  </a:txBody>
                  <a:tcPr marT="91425" marB="91425" marR="91425" marL="91425"/>
                </a:tc>
                <a:tc>
                  <a:txBody>
                    <a:bodyPr>
                      <a:noAutofit/>
                    </a:bodyPr>
                    <a:lstStyle/>
                    <a:p>
                      <a:pPr indent="0" lvl="0" marL="0" rtl="0" algn="ctr">
                        <a:spcBef>
                          <a:spcPts val="0"/>
                        </a:spcBef>
                        <a:spcAft>
                          <a:spcPts val="0"/>
                        </a:spcAft>
                        <a:buNone/>
                      </a:pPr>
                      <a:r>
                        <a:rPr lang="en-US" sz="1200"/>
                        <a:t>1997-2005</a:t>
                      </a:r>
                      <a:endParaRPr sz="1200"/>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329" name="Google Shape;329;p47"/>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Make sure that variables are internally consistent</a:t>
            </a:r>
            <a:endParaRPr sz="2400"/>
          </a:p>
        </p:txBody>
      </p:sp>
      <p:pic>
        <p:nvPicPr>
          <p:cNvPr id="330" name="Google Shape;330;p47"/>
          <p:cNvPicPr preferRelativeResize="0"/>
          <p:nvPr/>
        </p:nvPicPr>
        <p:blipFill rotWithShape="1">
          <a:blip r:embed="rId3">
            <a:alphaModFix/>
          </a:blip>
          <a:srcRect b="0" l="0" r="20634" t="0"/>
          <a:stretch/>
        </p:blipFill>
        <p:spPr>
          <a:xfrm>
            <a:off x="4568025" y="1811125"/>
            <a:ext cx="4023738" cy="2598075"/>
          </a:xfrm>
          <a:prstGeom prst="rect">
            <a:avLst/>
          </a:prstGeom>
          <a:noFill/>
          <a:ln>
            <a:noFill/>
          </a:ln>
        </p:spPr>
      </p:pic>
      <p:pic>
        <p:nvPicPr>
          <p:cNvPr id="331" name="Google Shape;331;p47"/>
          <p:cNvPicPr preferRelativeResize="0"/>
          <p:nvPr/>
        </p:nvPicPr>
        <p:blipFill rotWithShape="1">
          <a:blip r:embed="rId4">
            <a:alphaModFix/>
          </a:blip>
          <a:srcRect b="0" l="0" r="20146" t="0"/>
          <a:stretch/>
        </p:blipFill>
        <p:spPr>
          <a:xfrm>
            <a:off x="528950" y="1811125"/>
            <a:ext cx="3791975" cy="2598075"/>
          </a:xfrm>
          <a:prstGeom prst="rect">
            <a:avLst/>
          </a:prstGeom>
          <a:noFill/>
          <a:ln>
            <a:noFill/>
          </a:ln>
        </p:spPr>
      </p:pic>
      <p:cxnSp>
        <p:nvCxnSpPr>
          <p:cNvPr id="332" name="Google Shape;332;p47"/>
          <p:cNvCxnSpPr/>
          <p:nvPr/>
        </p:nvCxnSpPr>
        <p:spPr>
          <a:xfrm>
            <a:off x="4464375" y="1618325"/>
            <a:ext cx="0" cy="3013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339" name="Google Shape;339;p48"/>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latin typeface="Arial"/>
                <a:ea typeface="Arial"/>
                <a:cs typeface="Arial"/>
                <a:sym typeface="Arial"/>
              </a:rPr>
              <a:t>Try to format special data types (dates, currency, etc) in a coherent, consistent manner across datasets</a:t>
            </a:r>
            <a:endParaRPr/>
          </a:p>
        </p:txBody>
      </p:sp>
      <p:graphicFrame>
        <p:nvGraphicFramePr>
          <p:cNvPr id="340" name="Google Shape;340;p48"/>
          <p:cNvGraphicFramePr/>
          <p:nvPr/>
        </p:nvGraphicFramePr>
        <p:xfrm>
          <a:off x="1470675" y="2073675"/>
          <a:ext cx="3000000" cy="3000000"/>
        </p:xfrm>
        <a:graphic>
          <a:graphicData uri="http://schemas.openxmlformats.org/drawingml/2006/table">
            <a:tbl>
              <a:tblPr>
                <a:noFill/>
                <a:tableStyleId>{9631BA56-99AE-4893-9D42-C62C1C404DC6}</a:tableStyleId>
              </a:tblPr>
              <a:tblGrid>
                <a:gridCol w="996075"/>
                <a:gridCol w="1173150"/>
              </a:tblGrid>
              <a:tr h="381000">
                <a:tc>
                  <a:txBody>
                    <a:bodyPr>
                      <a:noAutofit/>
                    </a:bodyPr>
                    <a:lstStyle/>
                    <a:p>
                      <a:pPr indent="0" lvl="0" marL="0" rtl="0" algn="ctr">
                        <a:spcBef>
                          <a:spcPts val="0"/>
                        </a:spcBef>
                        <a:spcAft>
                          <a:spcPts val="0"/>
                        </a:spcAft>
                        <a:buNone/>
                      </a:pPr>
                      <a:r>
                        <a:rPr lang="en-US"/>
                        <a:t>Name</a:t>
                      </a:r>
                      <a:endParaRPr/>
                    </a:p>
                  </a:txBody>
                  <a:tcPr marT="91425" marB="91425" marR="91425" marL="91425"/>
                </a:tc>
                <a:tc>
                  <a:txBody>
                    <a:bodyPr>
                      <a:noAutofit/>
                    </a:bodyPr>
                    <a:lstStyle/>
                    <a:p>
                      <a:pPr indent="0" lvl="0" marL="0" rtl="0" algn="ctr">
                        <a:spcBef>
                          <a:spcPts val="0"/>
                        </a:spcBef>
                        <a:spcAft>
                          <a:spcPts val="0"/>
                        </a:spcAft>
                        <a:buNone/>
                      </a:pPr>
                      <a:r>
                        <a:rPr lang="en-US"/>
                        <a:t>Birthday</a:t>
                      </a:r>
                      <a:endParaRPr/>
                    </a:p>
                  </a:txBody>
                  <a:tcPr marT="91425" marB="91425" marR="91425" marL="91425"/>
                </a:tc>
              </a:tr>
              <a:tr h="381000">
                <a:tc>
                  <a:txBody>
                    <a:bodyPr>
                      <a:noAutofit/>
                    </a:bodyPr>
                    <a:lstStyle/>
                    <a:p>
                      <a:pPr indent="0" lvl="0" marL="0" rtl="0" algn="ctr">
                        <a:spcBef>
                          <a:spcPts val="0"/>
                        </a:spcBef>
                        <a:spcAft>
                          <a:spcPts val="0"/>
                        </a:spcAft>
                        <a:buNone/>
                      </a:pPr>
                      <a:r>
                        <a:rPr lang="en-US"/>
                        <a:t>Eric</a:t>
                      </a:r>
                      <a:endParaRPr/>
                    </a:p>
                  </a:txBody>
                  <a:tcPr marT="91425" marB="91425" marR="91425" marL="91425"/>
                </a:tc>
                <a:tc>
                  <a:txBody>
                    <a:bodyPr>
                      <a:noAutofit/>
                    </a:bodyPr>
                    <a:lstStyle/>
                    <a:p>
                      <a:pPr indent="0" lvl="0" marL="0" rtl="0" algn="ctr">
                        <a:spcBef>
                          <a:spcPts val="0"/>
                        </a:spcBef>
                        <a:spcAft>
                          <a:spcPts val="0"/>
                        </a:spcAft>
                        <a:buNone/>
                      </a:pPr>
                      <a:r>
                        <a:rPr lang="en-US"/>
                        <a:t>01/14/1980</a:t>
                      </a:r>
                      <a:endParaRPr/>
                    </a:p>
                  </a:txBody>
                  <a:tcPr marT="91425" marB="91425" marR="91425" marL="91425"/>
                </a:tc>
              </a:tr>
              <a:tr h="381000">
                <a:tc>
                  <a:txBody>
                    <a:bodyPr>
                      <a:noAutofit/>
                    </a:bodyPr>
                    <a:lstStyle/>
                    <a:p>
                      <a:pPr indent="0" lvl="0" marL="0" rtl="0" algn="ctr">
                        <a:spcBef>
                          <a:spcPts val="0"/>
                        </a:spcBef>
                        <a:spcAft>
                          <a:spcPts val="0"/>
                        </a:spcAft>
                        <a:buNone/>
                      </a:pPr>
                      <a:r>
                        <a:rPr lang="en-US"/>
                        <a:t>Francis</a:t>
                      </a:r>
                      <a:endParaRPr/>
                    </a:p>
                  </a:txBody>
                  <a:tcPr marT="91425" marB="91425" marR="91425" marL="91425"/>
                </a:tc>
                <a:tc>
                  <a:txBody>
                    <a:bodyPr>
                      <a:noAutofit/>
                    </a:bodyPr>
                    <a:lstStyle/>
                    <a:p>
                      <a:pPr indent="0" lvl="0" marL="0" rtl="0" algn="ctr">
                        <a:spcBef>
                          <a:spcPts val="0"/>
                        </a:spcBef>
                        <a:spcAft>
                          <a:spcPts val="0"/>
                        </a:spcAft>
                        <a:buNone/>
                      </a:pPr>
                      <a:r>
                        <a:rPr lang="en-US"/>
                        <a:t>04/20/1979</a:t>
                      </a:r>
                      <a:endParaRPr/>
                    </a:p>
                  </a:txBody>
                  <a:tcPr marT="91425" marB="91425" marR="91425" marL="91425"/>
                </a:tc>
              </a:tr>
              <a:tr h="381000">
                <a:tc>
                  <a:txBody>
                    <a:bodyPr>
                      <a:noAutofit/>
                    </a:bodyPr>
                    <a:lstStyle/>
                    <a:p>
                      <a:pPr indent="0" lvl="0" marL="0" rtl="0" algn="ctr">
                        <a:spcBef>
                          <a:spcPts val="0"/>
                        </a:spcBef>
                        <a:spcAft>
                          <a:spcPts val="0"/>
                        </a:spcAft>
                        <a:buNone/>
                      </a:pPr>
                      <a:r>
                        <a:rPr lang="en-US"/>
                        <a:t>Gail</a:t>
                      </a:r>
                      <a:endParaRPr/>
                    </a:p>
                  </a:txBody>
                  <a:tcPr marT="91425" marB="91425" marR="91425" marL="91425"/>
                </a:tc>
                <a:tc>
                  <a:txBody>
                    <a:bodyPr>
                      <a:noAutofit/>
                    </a:bodyPr>
                    <a:lstStyle/>
                    <a:p>
                      <a:pPr indent="0" lvl="0" marL="0" rtl="0" algn="ctr">
                        <a:spcBef>
                          <a:spcPts val="0"/>
                        </a:spcBef>
                        <a:spcAft>
                          <a:spcPts val="0"/>
                        </a:spcAft>
                        <a:buNone/>
                      </a:pPr>
                      <a:r>
                        <a:rPr lang="en-US"/>
                        <a:t>12/02/1975</a:t>
                      </a:r>
                      <a:endParaRPr/>
                    </a:p>
                  </a:txBody>
                  <a:tcPr marT="91425" marB="91425" marR="91425" marL="91425"/>
                </a:tc>
              </a:tr>
              <a:tr h="381000">
                <a:tc>
                  <a:txBody>
                    <a:bodyPr>
                      <a:noAutofit/>
                    </a:bodyPr>
                    <a:lstStyle/>
                    <a:p>
                      <a:pPr indent="0" lvl="0" marL="0" rtl="0" algn="ctr">
                        <a:spcBef>
                          <a:spcPts val="0"/>
                        </a:spcBef>
                        <a:spcAft>
                          <a:spcPts val="0"/>
                        </a:spcAft>
                        <a:buNone/>
                      </a:pPr>
                      <a:r>
                        <a:rPr lang="en-US"/>
                        <a:t>Hannah</a:t>
                      </a:r>
                      <a:endParaRPr/>
                    </a:p>
                  </a:txBody>
                  <a:tcPr marT="91425" marB="91425" marR="91425" marL="91425"/>
                </a:tc>
                <a:tc>
                  <a:txBody>
                    <a:bodyPr>
                      <a:noAutofit/>
                    </a:bodyPr>
                    <a:lstStyle/>
                    <a:p>
                      <a:pPr indent="0" lvl="0" marL="0" rtl="0" algn="ctr">
                        <a:spcBef>
                          <a:spcPts val="0"/>
                        </a:spcBef>
                        <a:spcAft>
                          <a:spcPts val="0"/>
                        </a:spcAft>
                        <a:buNone/>
                      </a:pPr>
                      <a:r>
                        <a:rPr lang="en-US"/>
                        <a:t>08/10/1973</a:t>
                      </a:r>
                      <a:endParaRPr/>
                    </a:p>
                  </a:txBody>
                  <a:tcPr marT="91425" marB="91425" marR="91425" marL="91425"/>
                </a:tc>
              </a:tr>
            </a:tbl>
          </a:graphicData>
        </a:graphic>
      </p:graphicFrame>
      <p:graphicFrame>
        <p:nvGraphicFramePr>
          <p:cNvPr id="341" name="Google Shape;341;p48"/>
          <p:cNvGraphicFramePr/>
          <p:nvPr/>
        </p:nvGraphicFramePr>
        <p:xfrm>
          <a:off x="4647550" y="2240250"/>
          <a:ext cx="3000000" cy="3000000"/>
        </p:xfrm>
        <a:graphic>
          <a:graphicData uri="http://schemas.openxmlformats.org/drawingml/2006/table">
            <a:tbl>
              <a:tblPr>
                <a:noFill/>
                <a:tableStyleId>{9631BA56-99AE-4893-9D42-C62C1C404DC6}</a:tableStyleId>
              </a:tblPr>
              <a:tblGrid>
                <a:gridCol w="803950"/>
                <a:gridCol w="1625100"/>
              </a:tblGrid>
              <a:tr h="381000">
                <a:tc>
                  <a:txBody>
                    <a:bodyPr>
                      <a:noAutofit/>
                    </a:bodyPr>
                    <a:lstStyle/>
                    <a:p>
                      <a:pPr indent="0" lvl="0" marL="0" rtl="0" algn="ctr">
                        <a:spcBef>
                          <a:spcPts val="0"/>
                        </a:spcBef>
                        <a:spcAft>
                          <a:spcPts val="0"/>
                        </a:spcAft>
                        <a:buNone/>
                      </a:pPr>
                      <a:r>
                        <a:rPr lang="en-US"/>
                        <a:t>Winner</a:t>
                      </a:r>
                      <a:endParaRPr/>
                    </a:p>
                  </a:txBody>
                  <a:tcPr marT="91425" marB="91425" marR="91425" marL="91425"/>
                </a:tc>
                <a:tc>
                  <a:txBody>
                    <a:bodyPr>
                      <a:noAutofit/>
                    </a:bodyPr>
                    <a:lstStyle/>
                    <a:p>
                      <a:pPr indent="0" lvl="0" marL="0" rtl="0" algn="ctr">
                        <a:spcBef>
                          <a:spcPts val="0"/>
                        </a:spcBef>
                        <a:spcAft>
                          <a:spcPts val="0"/>
                        </a:spcAft>
                        <a:buNone/>
                      </a:pPr>
                      <a:r>
                        <a:rPr lang="en-US"/>
                        <a:t>Date</a:t>
                      </a:r>
                      <a:endParaRPr/>
                    </a:p>
                  </a:txBody>
                  <a:tcPr marT="91425" marB="91425" marR="91425" marL="91425"/>
                </a:tc>
              </a:tr>
              <a:tr h="396200">
                <a:tc>
                  <a:txBody>
                    <a:bodyPr>
                      <a:noAutofit/>
                    </a:bodyPr>
                    <a:lstStyle/>
                    <a:p>
                      <a:pPr indent="0" lvl="0" marL="0" rtl="0" algn="ctr">
                        <a:spcBef>
                          <a:spcPts val="0"/>
                        </a:spcBef>
                        <a:spcAft>
                          <a:spcPts val="0"/>
                        </a:spcAft>
                        <a:buNone/>
                      </a:pPr>
                      <a:r>
                        <a:rPr lang="en-US"/>
                        <a:t>Isabelle</a:t>
                      </a:r>
                      <a:endParaRPr/>
                    </a:p>
                  </a:txBody>
                  <a:tcPr marT="91425" marB="91425" marR="91425" marL="91425"/>
                </a:tc>
                <a:tc>
                  <a:txBody>
                    <a:bodyPr>
                      <a:noAutofit/>
                    </a:bodyPr>
                    <a:lstStyle/>
                    <a:p>
                      <a:pPr indent="0" lvl="0" marL="0" rtl="0" algn="ctr">
                        <a:spcBef>
                          <a:spcPts val="0"/>
                        </a:spcBef>
                        <a:spcAft>
                          <a:spcPts val="0"/>
                        </a:spcAft>
                        <a:buNone/>
                      </a:pPr>
                      <a:r>
                        <a:rPr lang="en-US"/>
                        <a:t>October 21, 2015</a:t>
                      </a:r>
                      <a:endParaRPr/>
                    </a:p>
                  </a:txBody>
                  <a:tcPr marT="91425" marB="91425" marR="91425" marL="91425"/>
                </a:tc>
              </a:tr>
              <a:tr h="396200">
                <a:tc>
                  <a:txBody>
                    <a:bodyPr>
                      <a:noAutofit/>
                    </a:bodyPr>
                    <a:lstStyle/>
                    <a:p>
                      <a:pPr indent="0" lvl="0" marL="0" rtl="0" algn="ctr">
                        <a:spcBef>
                          <a:spcPts val="0"/>
                        </a:spcBef>
                        <a:spcAft>
                          <a:spcPts val="0"/>
                        </a:spcAft>
                        <a:buNone/>
                      </a:pPr>
                      <a:r>
                        <a:rPr lang="en-US"/>
                        <a:t>Jakob</a:t>
                      </a:r>
                      <a:endParaRPr/>
                    </a:p>
                  </a:txBody>
                  <a:tcPr marT="91425" marB="91425" marR="91425" marL="91425"/>
                </a:tc>
                <a:tc>
                  <a:txBody>
                    <a:bodyPr>
                      <a:noAutofit/>
                    </a:bodyPr>
                    <a:lstStyle/>
                    <a:p>
                      <a:pPr indent="0" lvl="0" marL="0" rtl="0" algn="ctr">
                        <a:spcBef>
                          <a:spcPts val="0"/>
                        </a:spcBef>
                        <a:spcAft>
                          <a:spcPts val="0"/>
                        </a:spcAft>
                        <a:buNone/>
                      </a:pPr>
                      <a:r>
                        <a:rPr lang="en-US"/>
                        <a:t>May 4, 2000</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Tidiness</a:t>
            </a:r>
            <a:endParaRPr/>
          </a:p>
        </p:txBody>
      </p:sp>
      <p:sp>
        <p:nvSpPr>
          <p:cNvPr id="348" name="Google Shape;348;p49"/>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Try to format special data types (dates, currency, etc) in a coherent, consistent manner across datasets</a:t>
            </a:r>
            <a:endParaRPr sz="2400"/>
          </a:p>
        </p:txBody>
      </p:sp>
      <p:pic>
        <p:nvPicPr>
          <p:cNvPr id="349" name="Google Shape;349;p49"/>
          <p:cNvPicPr preferRelativeResize="0"/>
          <p:nvPr/>
        </p:nvPicPr>
        <p:blipFill rotWithShape="1">
          <a:blip r:embed="rId3">
            <a:alphaModFix/>
          </a:blip>
          <a:srcRect b="0" l="0" r="36248" t="0"/>
          <a:stretch/>
        </p:blipFill>
        <p:spPr>
          <a:xfrm>
            <a:off x="814750" y="1901600"/>
            <a:ext cx="2804625" cy="2615250"/>
          </a:xfrm>
          <a:prstGeom prst="rect">
            <a:avLst/>
          </a:prstGeom>
          <a:noFill/>
          <a:ln>
            <a:noFill/>
          </a:ln>
        </p:spPr>
      </p:pic>
      <p:pic>
        <p:nvPicPr>
          <p:cNvPr id="350" name="Google Shape;350;p49"/>
          <p:cNvPicPr preferRelativeResize="0"/>
          <p:nvPr/>
        </p:nvPicPr>
        <p:blipFill>
          <a:blip r:embed="rId4">
            <a:alphaModFix/>
          </a:blip>
          <a:stretch>
            <a:fillRect/>
          </a:stretch>
        </p:blipFill>
        <p:spPr>
          <a:xfrm>
            <a:off x="5025550" y="1849521"/>
            <a:ext cx="2973725" cy="2719400"/>
          </a:xfrm>
          <a:prstGeom prst="rect">
            <a:avLst/>
          </a:prstGeom>
          <a:noFill/>
          <a:ln>
            <a:noFill/>
          </a:ln>
        </p:spPr>
      </p:pic>
      <p:sp>
        <p:nvSpPr>
          <p:cNvPr id="351" name="Google Shape;351;p49"/>
          <p:cNvSpPr/>
          <p:nvPr/>
        </p:nvSpPr>
        <p:spPr>
          <a:xfrm>
            <a:off x="3914300" y="3061275"/>
            <a:ext cx="876900" cy="406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722313" y="3305176"/>
            <a:ext cx="77724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 Accessibility</a:t>
            </a:r>
            <a:endParaRPr/>
          </a:p>
        </p:txBody>
      </p:sp>
      <p:sp>
        <p:nvSpPr>
          <p:cNvPr id="358" name="Google Shape;358;p50"/>
          <p:cNvSpPr txBox="1"/>
          <p:nvPr>
            <p:ph idx="1" type="body"/>
          </p:nvPr>
        </p:nvSpPr>
        <p:spPr>
          <a:xfrm>
            <a:off x="722313" y="2180035"/>
            <a:ext cx="7772400" cy="1125000"/>
          </a:xfrm>
          <a:prstGeom prst="rect">
            <a:avLst/>
          </a:prstGeom>
        </p:spPr>
        <p:txBody>
          <a:bodyPr anchorCtr="0" anchor="b" bIns="91425" lIns="91425" spcFirstLastPara="1" rIns="91425" wrap="square" tIns="91425">
            <a:noAutofit/>
          </a:bodyPr>
          <a:lstStyle/>
          <a:p>
            <a:pPr indent="0" lvl="0" marL="0" rtl="0" algn="l">
              <a:spcBef>
                <a:spcPts val="400"/>
              </a:spcBef>
              <a:spcAft>
                <a:spcPts val="0"/>
              </a:spcAft>
              <a:buNone/>
            </a:pPr>
            <a:r>
              <a:rPr lang="en-US"/>
              <a:t>Adrienne Rogers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latin typeface="Arial Narrow"/>
                <a:ea typeface="Arial Narrow"/>
                <a:cs typeface="Arial Narrow"/>
                <a:sym typeface="Arial Narrow"/>
              </a:rPr>
              <a:t>Criteria</a:t>
            </a:r>
            <a:endParaRPr>
              <a:latin typeface="Arial Narrow"/>
              <a:ea typeface="Arial Narrow"/>
              <a:cs typeface="Arial Narrow"/>
              <a:sym typeface="Arial Narrow"/>
            </a:endParaRPr>
          </a:p>
        </p:txBody>
      </p:sp>
      <p:sp>
        <p:nvSpPr>
          <p:cNvPr id="69" name="Google Shape;69;p15"/>
          <p:cNvSpPr txBox="1"/>
          <p:nvPr>
            <p:ph idx="1" type="body"/>
          </p:nvPr>
        </p:nvSpPr>
        <p:spPr>
          <a:xfrm>
            <a:off x="705075" y="1006075"/>
            <a:ext cx="7981800" cy="36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Arial Narrow"/>
                <a:ea typeface="Arial Narrow"/>
                <a:cs typeface="Arial Narrow"/>
                <a:sym typeface="Arial Narrow"/>
              </a:rPr>
              <a:t>User Interface</a:t>
            </a:r>
            <a:endParaRPr b="1" sz="2400">
              <a:latin typeface="Arial Narrow"/>
              <a:ea typeface="Arial Narrow"/>
              <a:cs typeface="Arial Narrow"/>
              <a:sym typeface="Arial Narrow"/>
            </a:endParaRPr>
          </a:p>
          <a:p>
            <a:pPr indent="-381000" lvl="1" marL="914400" rtl="0" algn="l">
              <a:spcBef>
                <a:spcPts val="0"/>
              </a:spcBef>
              <a:spcAft>
                <a:spcPts val="0"/>
              </a:spcAft>
              <a:buSzPts val="2400"/>
              <a:buFont typeface="Arial Narrow"/>
              <a:buChar char="○"/>
            </a:pPr>
            <a:r>
              <a:rPr lang="en-US">
                <a:latin typeface="Arial Narrow"/>
                <a:ea typeface="Arial Narrow"/>
                <a:cs typeface="Arial Narrow"/>
                <a:sym typeface="Arial Narrow"/>
              </a:rPr>
              <a:t>Organization</a:t>
            </a:r>
            <a:endParaRPr>
              <a:latin typeface="Arial Narrow"/>
              <a:ea typeface="Arial Narrow"/>
              <a:cs typeface="Arial Narrow"/>
              <a:sym typeface="Arial Narrow"/>
            </a:endParaRPr>
          </a:p>
          <a:p>
            <a:pPr indent="-381000" lvl="1" marL="914400" rtl="0" algn="l">
              <a:spcBef>
                <a:spcPts val="0"/>
              </a:spcBef>
              <a:spcAft>
                <a:spcPts val="0"/>
              </a:spcAft>
              <a:buSzPts val="2400"/>
              <a:buFont typeface="Arial Narrow"/>
              <a:buChar char="○"/>
            </a:pPr>
            <a:r>
              <a:rPr lang="en-US">
                <a:latin typeface="Arial Narrow"/>
                <a:ea typeface="Arial Narrow"/>
                <a:cs typeface="Arial Narrow"/>
                <a:sym typeface="Arial Narrow"/>
              </a:rPr>
              <a:t>Navigation</a:t>
            </a:r>
            <a:endParaRPr>
              <a:latin typeface="Arial Narrow"/>
              <a:ea typeface="Arial Narrow"/>
              <a:cs typeface="Arial Narrow"/>
              <a:sym typeface="Arial Narrow"/>
            </a:endParaRPr>
          </a:p>
          <a:p>
            <a:pPr indent="-381000" lvl="1" marL="914400" rtl="0" algn="l">
              <a:spcBef>
                <a:spcPts val="0"/>
              </a:spcBef>
              <a:spcAft>
                <a:spcPts val="0"/>
              </a:spcAft>
              <a:buSzPts val="2400"/>
              <a:buFont typeface="Arial Narrow"/>
              <a:buChar char="○"/>
            </a:pPr>
            <a:r>
              <a:rPr lang="en-US">
                <a:latin typeface="Arial Narrow"/>
                <a:ea typeface="Arial Narrow"/>
                <a:cs typeface="Arial Narrow"/>
                <a:sym typeface="Arial Narrow"/>
              </a:rPr>
              <a:t>Design</a:t>
            </a:r>
            <a:endParaRPr>
              <a:latin typeface="Arial Narrow"/>
              <a:ea typeface="Arial Narrow"/>
              <a:cs typeface="Arial Narrow"/>
              <a:sym typeface="Arial Narrow"/>
            </a:endParaRPr>
          </a:p>
          <a:p>
            <a:pPr indent="0" lvl="0" marL="0" rtl="0" algn="l">
              <a:spcBef>
                <a:spcPts val="0"/>
              </a:spcBef>
              <a:spcAft>
                <a:spcPts val="0"/>
              </a:spcAft>
              <a:buNone/>
            </a:pPr>
            <a:r>
              <a:rPr b="1" lang="en-US" sz="2400">
                <a:latin typeface="Arial Narrow"/>
                <a:ea typeface="Arial Narrow"/>
                <a:cs typeface="Arial Narrow"/>
                <a:sym typeface="Arial Narrow"/>
              </a:rPr>
              <a:t>Data</a:t>
            </a:r>
            <a:endParaRPr b="1" sz="2400">
              <a:latin typeface="Arial Narrow"/>
              <a:ea typeface="Arial Narrow"/>
              <a:cs typeface="Arial Narrow"/>
              <a:sym typeface="Arial Narrow"/>
            </a:endParaRPr>
          </a:p>
          <a:p>
            <a:pPr indent="-381000" lvl="1" marL="914400" rtl="0" algn="l">
              <a:spcBef>
                <a:spcPts val="0"/>
              </a:spcBef>
              <a:spcAft>
                <a:spcPts val="0"/>
              </a:spcAft>
              <a:buSzPts val="2400"/>
              <a:buFont typeface="Arial Narrow"/>
              <a:buChar char="○"/>
            </a:pPr>
            <a:r>
              <a:rPr lang="en-US">
                <a:latin typeface="Arial Narrow"/>
                <a:ea typeface="Arial Narrow"/>
                <a:cs typeface="Arial Narrow"/>
                <a:sym typeface="Arial Narrow"/>
              </a:rPr>
              <a:t>Tidiness</a:t>
            </a:r>
            <a:endParaRPr>
              <a:latin typeface="Arial Narrow"/>
              <a:ea typeface="Arial Narrow"/>
              <a:cs typeface="Arial Narrow"/>
              <a:sym typeface="Arial Narrow"/>
            </a:endParaRPr>
          </a:p>
          <a:p>
            <a:pPr indent="-381000" lvl="1" marL="914400" rtl="0" algn="l">
              <a:spcBef>
                <a:spcPts val="0"/>
              </a:spcBef>
              <a:spcAft>
                <a:spcPts val="0"/>
              </a:spcAft>
              <a:buSzPts val="2400"/>
              <a:buFont typeface="Arial Narrow"/>
              <a:buChar char="○"/>
            </a:pPr>
            <a:r>
              <a:rPr lang="en-US">
                <a:latin typeface="Arial Narrow"/>
                <a:ea typeface="Arial Narrow"/>
                <a:cs typeface="Arial Narrow"/>
                <a:sym typeface="Arial Narrow"/>
              </a:rPr>
              <a:t>Accessibility</a:t>
            </a:r>
            <a:endParaRPr>
              <a:latin typeface="Arial Narrow"/>
              <a:ea typeface="Arial Narrow"/>
              <a:cs typeface="Arial Narrow"/>
              <a:sym typeface="Arial Narrow"/>
            </a:endParaRPr>
          </a:p>
          <a:p>
            <a:pPr indent="-381000" lvl="1" marL="914400" rtl="0" algn="l">
              <a:spcBef>
                <a:spcPts val="0"/>
              </a:spcBef>
              <a:spcAft>
                <a:spcPts val="0"/>
              </a:spcAft>
              <a:buSzPts val="2400"/>
              <a:buFont typeface="Arial Narrow"/>
              <a:buChar char="○"/>
            </a:pPr>
            <a:r>
              <a:rPr lang="en-US">
                <a:latin typeface="Arial Narrow"/>
                <a:ea typeface="Arial Narrow"/>
                <a:cs typeface="Arial Narrow"/>
                <a:sym typeface="Arial Narrow"/>
              </a:rPr>
              <a:t>Documentation</a:t>
            </a:r>
            <a:endParaRPr>
              <a:latin typeface="Arial Narrow"/>
              <a:ea typeface="Arial Narrow"/>
              <a:cs typeface="Arial Narrow"/>
              <a:sym typeface="Arial Narrow"/>
            </a:endParaRPr>
          </a:p>
          <a:p>
            <a:pPr indent="-381000" lvl="1" marL="914400" rtl="0" algn="l">
              <a:spcBef>
                <a:spcPts val="0"/>
              </a:spcBef>
              <a:spcAft>
                <a:spcPts val="0"/>
              </a:spcAft>
              <a:buSzPts val="2400"/>
              <a:buFont typeface="Arial Narrow"/>
              <a:buChar char="○"/>
            </a:pPr>
            <a:r>
              <a:rPr lang="en-US">
                <a:latin typeface="Arial Narrow"/>
                <a:ea typeface="Arial Narrow"/>
                <a:cs typeface="Arial Narrow"/>
                <a:sym typeface="Arial Narrow"/>
              </a:rPr>
              <a:t>Visualization</a:t>
            </a:r>
            <a:endParaRPr>
              <a:latin typeface="Arial Narrow"/>
              <a:ea typeface="Arial Narrow"/>
              <a:cs typeface="Arial Narrow"/>
              <a:sym typeface="Arial Narro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1"/>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Accessibility</a:t>
            </a:r>
            <a:endParaRPr/>
          </a:p>
        </p:txBody>
      </p:sp>
      <p:pic>
        <p:nvPicPr>
          <p:cNvPr id="365" name="Google Shape;365;p51"/>
          <p:cNvPicPr preferRelativeResize="0"/>
          <p:nvPr/>
        </p:nvPicPr>
        <p:blipFill>
          <a:blip r:embed="rId3">
            <a:alphaModFix/>
          </a:blip>
          <a:stretch>
            <a:fillRect/>
          </a:stretch>
        </p:blipFill>
        <p:spPr>
          <a:xfrm>
            <a:off x="594200" y="1139575"/>
            <a:ext cx="8016401" cy="2655425"/>
          </a:xfrm>
          <a:prstGeom prst="rect">
            <a:avLst/>
          </a:prstGeom>
          <a:noFill/>
          <a:ln>
            <a:noFill/>
          </a:ln>
        </p:spPr>
      </p:pic>
      <p:sp>
        <p:nvSpPr>
          <p:cNvPr id="366" name="Google Shape;366;p51"/>
          <p:cNvSpPr txBox="1"/>
          <p:nvPr/>
        </p:nvSpPr>
        <p:spPr>
          <a:xfrm>
            <a:off x="1125875" y="3718800"/>
            <a:ext cx="17337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5D89B4"/>
                </a:solidFill>
              </a:rPr>
              <a:t>Can I get the data?</a:t>
            </a:r>
            <a:endParaRPr b="1" sz="2400">
              <a:solidFill>
                <a:srgbClr val="5D89B4"/>
              </a:solidFill>
            </a:endParaRPr>
          </a:p>
        </p:txBody>
      </p:sp>
      <p:sp>
        <p:nvSpPr>
          <p:cNvPr id="367" name="Google Shape;367;p51"/>
          <p:cNvSpPr txBox="1"/>
          <p:nvPr/>
        </p:nvSpPr>
        <p:spPr>
          <a:xfrm>
            <a:off x="3811750" y="3765025"/>
            <a:ext cx="17337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5D89B4"/>
                </a:solidFill>
              </a:rPr>
              <a:t>What data can I get</a:t>
            </a:r>
            <a:r>
              <a:rPr b="1" lang="en-US" sz="2400">
                <a:solidFill>
                  <a:srgbClr val="5D89B4"/>
                </a:solidFill>
              </a:rPr>
              <a:t>?</a:t>
            </a:r>
            <a:endParaRPr b="1" sz="2400">
              <a:solidFill>
                <a:srgbClr val="5D89B4"/>
              </a:solidFill>
            </a:endParaRPr>
          </a:p>
        </p:txBody>
      </p:sp>
      <p:sp>
        <p:nvSpPr>
          <p:cNvPr id="368" name="Google Shape;368;p51"/>
          <p:cNvSpPr txBox="1"/>
          <p:nvPr/>
        </p:nvSpPr>
        <p:spPr>
          <a:xfrm>
            <a:off x="6421775" y="3815550"/>
            <a:ext cx="1983300" cy="8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5D89B4"/>
                </a:solidFill>
              </a:rPr>
              <a:t>Is this data usable</a:t>
            </a:r>
            <a:r>
              <a:rPr b="1" lang="en-US" sz="2400">
                <a:solidFill>
                  <a:srgbClr val="5D89B4"/>
                </a:solidFill>
              </a:rPr>
              <a:t>?</a:t>
            </a:r>
            <a:endParaRPr b="1" sz="2400">
              <a:solidFill>
                <a:srgbClr val="5D89B4"/>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Accessibility</a:t>
            </a:r>
            <a:endParaRPr/>
          </a:p>
        </p:txBody>
      </p:sp>
      <p:sp>
        <p:nvSpPr>
          <p:cNvPr id="375" name="Google Shape;375;p52"/>
          <p:cNvSpPr txBox="1"/>
          <p:nvPr>
            <p:ph idx="1" type="body"/>
          </p:nvPr>
        </p:nvSpPr>
        <p:spPr>
          <a:xfrm>
            <a:off x="780700" y="1006075"/>
            <a:ext cx="7867200" cy="34824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Availability (Can I get this data?)</a:t>
            </a:r>
            <a:endParaRPr/>
          </a:p>
          <a:p>
            <a:pPr indent="-381000" lvl="1" marL="1371600" rtl="0" algn="l">
              <a:spcBef>
                <a:spcPts val="0"/>
              </a:spcBef>
              <a:spcAft>
                <a:spcPts val="0"/>
              </a:spcAft>
              <a:buSzPts val="2400"/>
              <a:buChar char="○"/>
            </a:pPr>
            <a:r>
              <a:rPr lang="en-US"/>
              <a:t>Restrictions are removed </a:t>
            </a:r>
            <a:endParaRPr/>
          </a:p>
          <a:p>
            <a:pPr indent="-381000" lvl="1" marL="1371600" rtl="0" algn="l">
              <a:spcBef>
                <a:spcPts val="0"/>
              </a:spcBef>
              <a:spcAft>
                <a:spcPts val="0"/>
              </a:spcAft>
              <a:buSzPts val="2400"/>
              <a:buChar char="○"/>
            </a:pPr>
            <a:r>
              <a:rPr lang="en-US"/>
              <a:t>Data is license free</a:t>
            </a:r>
            <a:endParaRPr/>
          </a:p>
          <a:p>
            <a:pPr indent="0" lvl="0" marL="457200" rtl="0" algn="l">
              <a:spcBef>
                <a:spcPts val="56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3"/>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Accessibility</a:t>
            </a:r>
            <a:endParaRPr/>
          </a:p>
        </p:txBody>
      </p:sp>
      <p:sp>
        <p:nvSpPr>
          <p:cNvPr id="382" name="Google Shape;382;p53"/>
          <p:cNvSpPr txBox="1"/>
          <p:nvPr>
            <p:ph idx="1" type="body"/>
          </p:nvPr>
        </p:nvSpPr>
        <p:spPr>
          <a:xfrm>
            <a:off x="780700" y="1006075"/>
            <a:ext cx="7659300" cy="36501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Availability (Can I get this data?)</a:t>
            </a:r>
            <a:endParaRPr/>
          </a:p>
          <a:p>
            <a:pPr indent="-381000" lvl="1" marL="1371600" rtl="0" algn="l">
              <a:spcBef>
                <a:spcPts val="0"/>
              </a:spcBef>
              <a:spcAft>
                <a:spcPts val="0"/>
              </a:spcAft>
              <a:buSzPts val="2400"/>
              <a:buChar char="○"/>
            </a:pPr>
            <a:r>
              <a:rPr lang="en-US"/>
              <a:t>Datasets are clearly labeled</a:t>
            </a:r>
            <a:endParaRPr/>
          </a:p>
          <a:p>
            <a:pPr indent="-381000" lvl="1" marL="1371600" rtl="0" algn="l">
              <a:spcBef>
                <a:spcPts val="0"/>
              </a:spcBef>
              <a:spcAft>
                <a:spcPts val="0"/>
              </a:spcAft>
              <a:buSzPts val="2400"/>
              <a:buChar char="○"/>
            </a:pPr>
            <a:r>
              <a:rPr lang="en-US"/>
              <a:t>Datasets are kept up to date</a:t>
            </a:r>
            <a:endParaRPr/>
          </a:p>
          <a:p>
            <a:pPr indent="-381000" lvl="1" marL="1371600" rtl="0" algn="l">
              <a:spcBef>
                <a:spcPts val="0"/>
              </a:spcBef>
              <a:spcAft>
                <a:spcPts val="0"/>
              </a:spcAft>
              <a:buSzPts val="2400"/>
              <a:buChar char="○"/>
            </a:pPr>
            <a:r>
              <a:rPr lang="en-US"/>
              <a:t>Historical datasets are available</a:t>
            </a:r>
            <a:endParaRPr/>
          </a:p>
          <a:p>
            <a:pPr indent="0" lvl="0" marL="457200" rtl="0" algn="l">
              <a:lnSpc>
                <a:spcPct val="120000"/>
              </a:lnSpc>
              <a:spcBef>
                <a:spcPts val="0"/>
              </a:spcBef>
              <a:spcAft>
                <a:spcPts val="0"/>
              </a:spcAft>
              <a:buNone/>
            </a:pPr>
            <a:r>
              <a:t/>
            </a:r>
            <a:endParaRPr/>
          </a:p>
          <a:p>
            <a:pPr indent="0" lvl="0" marL="457200" rtl="0" algn="l">
              <a:spcBef>
                <a:spcPts val="56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4"/>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Accessibility</a:t>
            </a:r>
            <a:endParaRPr/>
          </a:p>
        </p:txBody>
      </p:sp>
      <p:pic>
        <p:nvPicPr>
          <p:cNvPr descr="sanfran1.PNG" id="389" name="Google Shape;389;p54"/>
          <p:cNvPicPr preferRelativeResize="0"/>
          <p:nvPr/>
        </p:nvPicPr>
        <p:blipFill rotWithShape="1">
          <a:blip r:embed="rId3">
            <a:alphaModFix/>
          </a:blip>
          <a:srcRect b="6795" l="0" r="0" t="49673"/>
          <a:stretch/>
        </p:blipFill>
        <p:spPr>
          <a:xfrm>
            <a:off x="255025" y="1396550"/>
            <a:ext cx="4344523" cy="2436637"/>
          </a:xfrm>
          <a:prstGeom prst="rect">
            <a:avLst/>
          </a:prstGeom>
          <a:noFill/>
          <a:ln>
            <a:noFill/>
          </a:ln>
        </p:spPr>
      </p:pic>
      <p:pic>
        <p:nvPicPr>
          <p:cNvPr descr="arl1.PNG" id="390" name="Google Shape;390;p54"/>
          <p:cNvPicPr preferRelativeResize="0"/>
          <p:nvPr/>
        </p:nvPicPr>
        <p:blipFill rotWithShape="1">
          <a:blip r:embed="rId4">
            <a:alphaModFix/>
          </a:blip>
          <a:srcRect b="0" l="0" r="37581" t="61175"/>
          <a:stretch/>
        </p:blipFill>
        <p:spPr>
          <a:xfrm>
            <a:off x="4518775" y="1533475"/>
            <a:ext cx="4396625" cy="2103127"/>
          </a:xfrm>
          <a:prstGeom prst="rect">
            <a:avLst/>
          </a:prstGeom>
          <a:noFill/>
          <a:ln>
            <a:noFill/>
          </a:ln>
        </p:spPr>
      </p:pic>
      <p:sp>
        <p:nvSpPr>
          <p:cNvPr id="391" name="Google Shape;391;p54"/>
          <p:cNvSpPr/>
          <p:nvPr/>
        </p:nvSpPr>
        <p:spPr>
          <a:xfrm>
            <a:off x="405975" y="2771100"/>
            <a:ext cx="487200" cy="287400"/>
          </a:xfrm>
          <a:prstGeom prst="ellipse">
            <a:avLst/>
          </a:prstGeom>
          <a:noFill/>
          <a:ln cap="flat" cmpd="sng" w="28575">
            <a:solidFill>
              <a:srgbClr val="9537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4"/>
          <p:cNvSpPr/>
          <p:nvPr/>
        </p:nvSpPr>
        <p:spPr>
          <a:xfrm>
            <a:off x="2690850" y="1396550"/>
            <a:ext cx="1189500" cy="344100"/>
          </a:xfrm>
          <a:prstGeom prst="ellipse">
            <a:avLst/>
          </a:prstGeom>
          <a:noFill/>
          <a:ln cap="flat" cmpd="sng" w="28575">
            <a:solidFill>
              <a:srgbClr val="9537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4"/>
          <p:cNvSpPr/>
          <p:nvPr/>
        </p:nvSpPr>
        <p:spPr>
          <a:xfrm>
            <a:off x="469875" y="2012350"/>
            <a:ext cx="3099000" cy="459300"/>
          </a:xfrm>
          <a:prstGeom prst="rect">
            <a:avLst/>
          </a:prstGeom>
          <a:noFill/>
          <a:ln cap="flat" cmpd="sng" w="28575">
            <a:solidFill>
              <a:srgbClr val="9537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54"/>
          <p:cNvCxnSpPr/>
          <p:nvPr/>
        </p:nvCxnSpPr>
        <p:spPr>
          <a:xfrm>
            <a:off x="609975" y="1652950"/>
            <a:ext cx="1988700" cy="0"/>
          </a:xfrm>
          <a:prstGeom prst="straightConnector1">
            <a:avLst/>
          </a:prstGeom>
          <a:noFill/>
          <a:ln cap="flat" cmpd="sng" w="28575">
            <a:solidFill>
              <a:srgbClr val="953734"/>
            </a:solidFill>
            <a:prstDash val="solid"/>
            <a:round/>
            <a:headEnd len="med" w="med" type="none"/>
            <a:tailEnd len="med" w="med" type="none"/>
          </a:ln>
        </p:spPr>
      </p:cxnSp>
      <p:cxnSp>
        <p:nvCxnSpPr>
          <p:cNvPr id="395" name="Google Shape;395;p54"/>
          <p:cNvCxnSpPr/>
          <p:nvPr/>
        </p:nvCxnSpPr>
        <p:spPr>
          <a:xfrm>
            <a:off x="841575" y="3051100"/>
            <a:ext cx="1177800" cy="7500"/>
          </a:xfrm>
          <a:prstGeom prst="straightConnector1">
            <a:avLst/>
          </a:prstGeom>
          <a:noFill/>
          <a:ln cap="flat" cmpd="sng" w="28575">
            <a:solidFill>
              <a:srgbClr val="953734"/>
            </a:solidFill>
            <a:prstDash val="solid"/>
            <a:round/>
            <a:headEnd len="med" w="med" type="none"/>
            <a:tailEnd len="med" w="med" type="none"/>
          </a:ln>
        </p:spPr>
      </p:cxnSp>
      <p:sp>
        <p:nvSpPr>
          <p:cNvPr id="396" name="Google Shape;396;p54"/>
          <p:cNvSpPr txBox="1"/>
          <p:nvPr/>
        </p:nvSpPr>
        <p:spPr>
          <a:xfrm>
            <a:off x="333450" y="1045950"/>
            <a:ext cx="34743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San Francisco Open Data Portal</a:t>
            </a:r>
            <a:endParaRPr sz="1800"/>
          </a:p>
        </p:txBody>
      </p:sp>
      <p:sp>
        <p:nvSpPr>
          <p:cNvPr id="397" name="Google Shape;397;p54"/>
          <p:cNvSpPr txBox="1"/>
          <p:nvPr/>
        </p:nvSpPr>
        <p:spPr>
          <a:xfrm>
            <a:off x="4450325" y="1109150"/>
            <a:ext cx="412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Arlington County </a:t>
            </a:r>
            <a:r>
              <a:rPr lang="en-US" sz="1800"/>
              <a:t>Open Data Portal</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5"/>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Accessibility</a:t>
            </a:r>
            <a:endParaRPr/>
          </a:p>
        </p:txBody>
      </p:sp>
      <p:sp>
        <p:nvSpPr>
          <p:cNvPr id="404" name="Google Shape;404;p55"/>
          <p:cNvSpPr txBox="1"/>
          <p:nvPr>
            <p:ph idx="1" type="body"/>
          </p:nvPr>
        </p:nvSpPr>
        <p:spPr>
          <a:xfrm>
            <a:off x="2138475" y="1293200"/>
            <a:ext cx="6764100" cy="29550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If data in your dataset is recorded over a multitude of years be sure to indicate this in the title</a:t>
            </a:r>
            <a:endParaRPr/>
          </a:p>
          <a:p>
            <a:pPr indent="-406400" lvl="0" marL="457200" rtl="0" algn="l">
              <a:spcBef>
                <a:spcPts val="0"/>
              </a:spcBef>
              <a:spcAft>
                <a:spcPts val="0"/>
              </a:spcAft>
              <a:buSzPts val="2800"/>
              <a:buChar char="•"/>
            </a:pPr>
            <a:r>
              <a:rPr lang="en-US"/>
              <a:t>Historical data allows for the user to chart changes over time</a:t>
            </a:r>
            <a:endParaRPr/>
          </a:p>
        </p:txBody>
      </p:sp>
      <p:pic>
        <p:nvPicPr>
          <p:cNvPr id="405" name="Google Shape;405;p55"/>
          <p:cNvPicPr preferRelativeResize="0"/>
          <p:nvPr/>
        </p:nvPicPr>
        <p:blipFill rotWithShape="1">
          <a:blip r:embed="rId3">
            <a:alphaModFix/>
          </a:blip>
          <a:srcRect b="23648" l="0" r="0" t="2908"/>
          <a:stretch/>
        </p:blipFill>
        <p:spPr>
          <a:xfrm>
            <a:off x="720100" y="1002700"/>
            <a:ext cx="1526525" cy="35723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6"/>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Accessibility</a:t>
            </a:r>
            <a:endParaRPr/>
          </a:p>
        </p:txBody>
      </p:sp>
      <p:sp>
        <p:nvSpPr>
          <p:cNvPr id="412" name="Google Shape;412;p56"/>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Safety (What data can I get?)</a:t>
            </a:r>
            <a:endParaRPr/>
          </a:p>
          <a:p>
            <a:pPr indent="-381000" lvl="1" marL="1371600" rtl="0" algn="l">
              <a:spcBef>
                <a:spcPts val="0"/>
              </a:spcBef>
              <a:spcAft>
                <a:spcPts val="0"/>
              </a:spcAft>
              <a:buSzPts val="2400"/>
              <a:buChar char="○"/>
            </a:pPr>
            <a:r>
              <a:rPr lang="en-US"/>
              <a:t>Personally Identifiable Information (PIIs) are accounted for</a:t>
            </a:r>
            <a:endParaRPr/>
          </a:p>
          <a:p>
            <a:pPr indent="-381000" lvl="1" marL="1371600" rtl="0" algn="l">
              <a:spcBef>
                <a:spcPts val="0"/>
              </a:spcBef>
              <a:spcAft>
                <a:spcPts val="0"/>
              </a:spcAft>
              <a:buSzPts val="2400"/>
              <a:buChar char="○"/>
            </a:pPr>
            <a:r>
              <a:rPr lang="en-US"/>
              <a:t>When possible, Unique Identifiers are replaced with PIIs</a:t>
            </a:r>
            <a:endParaRPr>
              <a:latin typeface="Arial"/>
              <a:ea typeface="Arial"/>
              <a:cs typeface="Arial"/>
              <a:sym typeface="Arial"/>
            </a:endParaRPr>
          </a:p>
          <a:p>
            <a:pPr indent="0" lvl="0" marL="0" rtl="0" algn="l">
              <a:spcBef>
                <a:spcPts val="560"/>
              </a:spcBef>
              <a:spcAft>
                <a:spcPts val="0"/>
              </a:spcAft>
              <a:buNone/>
            </a:pPr>
            <a:r>
              <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7"/>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Accessibility</a:t>
            </a:r>
            <a:endParaRPr/>
          </a:p>
        </p:txBody>
      </p:sp>
      <p:sp>
        <p:nvSpPr>
          <p:cNvPr id="419" name="Google Shape;419;p57"/>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Personally Identifiable Information (PIIs)</a:t>
            </a:r>
            <a:endParaRPr/>
          </a:p>
          <a:p>
            <a:pPr indent="-381000" lvl="1" marL="914400" rtl="0" algn="l">
              <a:spcBef>
                <a:spcPts val="0"/>
              </a:spcBef>
              <a:spcAft>
                <a:spcPts val="0"/>
              </a:spcAft>
              <a:buSzPts val="2400"/>
              <a:buChar char="○"/>
            </a:pPr>
            <a:r>
              <a:rPr lang="en-US"/>
              <a:t>Any amount personal information which could link a data value to a particular individual</a:t>
            </a:r>
            <a:endParaRPr/>
          </a:p>
          <a:p>
            <a:pPr indent="-355600" lvl="2" marL="1371600" rtl="0" algn="l">
              <a:spcBef>
                <a:spcPts val="0"/>
              </a:spcBef>
              <a:spcAft>
                <a:spcPts val="0"/>
              </a:spcAft>
              <a:buSzPts val="2000"/>
              <a:buChar char="■"/>
            </a:pPr>
            <a:r>
              <a:rPr lang="en-US"/>
              <a:t>(eg. names, Social Security numbers, biometric records, etc)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8"/>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Accessibility</a:t>
            </a:r>
            <a:endParaRPr/>
          </a:p>
        </p:txBody>
      </p:sp>
      <p:sp>
        <p:nvSpPr>
          <p:cNvPr id="426" name="Google Shape;426;p58"/>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Sharing (Is this data usable?)</a:t>
            </a:r>
            <a:endParaRPr/>
          </a:p>
          <a:p>
            <a:pPr indent="-381000" lvl="1" marL="1371600" rtl="0" algn="l">
              <a:spcBef>
                <a:spcPts val="0"/>
              </a:spcBef>
              <a:spcAft>
                <a:spcPts val="0"/>
              </a:spcAft>
              <a:buSzPts val="2400"/>
              <a:buChar char="○"/>
            </a:pPr>
            <a:r>
              <a:rPr lang="en-US"/>
              <a:t>Website and dataset code is made publicly available</a:t>
            </a:r>
            <a:endParaRPr/>
          </a:p>
          <a:p>
            <a:pPr indent="-381000" lvl="1" marL="1371600" rtl="0" algn="l">
              <a:spcBef>
                <a:spcPts val="0"/>
              </a:spcBef>
              <a:spcAft>
                <a:spcPts val="0"/>
              </a:spcAft>
              <a:buSzPts val="2400"/>
              <a:buChar char="○"/>
            </a:pPr>
            <a:r>
              <a:rPr lang="en-US"/>
              <a:t>Public APIs are available and fit for use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59"/>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Accessibility</a:t>
            </a:r>
            <a:endParaRPr/>
          </a:p>
        </p:txBody>
      </p:sp>
      <p:sp>
        <p:nvSpPr>
          <p:cNvPr id="433" name="Google Shape;433;p59"/>
          <p:cNvSpPr txBox="1"/>
          <p:nvPr>
            <p:ph idx="1" type="body"/>
          </p:nvPr>
        </p:nvSpPr>
        <p:spPr>
          <a:xfrm>
            <a:off x="2769425" y="1537450"/>
            <a:ext cx="5917500" cy="2863200"/>
          </a:xfrm>
          <a:prstGeom prst="rect">
            <a:avLst/>
          </a:prstGeom>
        </p:spPr>
        <p:txBody>
          <a:bodyPr anchorCtr="0" anchor="t" bIns="91425" lIns="91425" spcFirstLastPara="1" rIns="91425" wrap="square" tIns="91425">
            <a:noAutofit/>
          </a:bodyPr>
          <a:lstStyle/>
          <a:p>
            <a:pPr indent="-406400" lvl="0" marL="457200" rtl="0" algn="l">
              <a:spcBef>
                <a:spcPts val="560"/>
              </a:spcBef>
              <a:spcAft>
                <a:spcPts val="0"/>
              </a:spcAft>
              <a:buSzPts val="2800"/>
              <a:buChar char="●"/>
            </a:pPr>
            <a:r>
              <a:rPr lang="en-US"/>
              <a:t>APIs are available</a:t>
            </a:r>
            <a:endParaRPr/>
          </a:p>
          <a:p>
            <a:pPr indent="-406400" lvl="0" marL="457200" rtl="0" algn="l">
              <a:spcBef>
                <a:spcPts val="0"/>
              </a:spcBef>
              <a:spcAft>
                <a:spcPts val="0"/>
              </a:spcAft>
              <a:buSzPts val="2800"/>
              <a:buChar char="●"/>
            </a:pPr>
            <a:r>
              <a:rPr lang="en-US"/>
              <a:t>However, APIs are not useful unless data is TIDY!</a:t>
            </a:r>
            <a:endParaRPr/>
          </a:p>
        </p:txBody>
      </p:sp>
      <p:pic>
        <p:nvPicPr>
          <p:cNvPr id="434" name="Google Shape;434;p59"/>
          <p:cNvPicPr preferRelativeResize="0"/>
          <p:nvPr/>
        </p:nvPicPr>
        <p:blipFill>
          <a:blip r:embed="rId3">
            <a:alphaModFix/>
          </a:blip>
          <a:stretch>
            <a:fillRect/>
          </a:stretch>
        </p:blipFill>
        <p:spPr>
          <a:xfrm>
            <a:off x="791375" y="1006075"/>
            <a:ext cx="1872875" cy="35863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0"/>
          <p:cNvSpPr txBox="1"/>
          <p:nvPr>
            <p:ph type="title"/>
          </p:nvPr>
        </p:nvSpPr>
        <p:spPr>
          <a:xfrm>
            <a:off x="722313" y="3305176"/>
            <a:ext cx="77724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Gill Sans"/>
                <a:ea typeface="Gill Sans"/>
                <a:cs typeface="Gill Sans"/>
                <a:sym typeface="Gill Sans"/>
              </a:rPr>
              <a:t>Data Documentation</a:t>
            </a:r>
            <a:r>
              <a:rPr lang="en-US">
                <a:latin typeface="Gill Sans"/>
                <a:ea typeface="Gill Sans"/>
                <a:cs typeface="Gill Sans"/>
                <a:sym typeface="Gill Sans"/>
              </a:rPr>
              <a:t> </a:t>
            </a:r>
            <a:endParaRPr>
              <a:latin typeface="Gill Sans"/>
              <a:ea typeface="Gill Sans"/>
              <a:cs typeface="Gill Sans"/>
              <a:sym typeface="Gill Sans"/>
            </a:endParaRPr>
          </a:p>
        </p:txBody>
      </p:sp>
      <p:sp>
        <p:nvSpPr>
          <p:cNvPr id="441" name="Google Shape;441;p60"/>
          <p:cNvSpPr txBox="1"/>
          <p:nvPr>
            <p:ph idx="1" type="body"/>
          </p:nvPr>
        </p:nvSpPr>
        <p:spPr>
          <a:xfrm>
            <a:off x="722313" y="2180035"/>
            <a:ext cx="7772400" cy="1125000"/>
          </a:xfrm>
          <a:prstGeom prst="rect">
            <a:avLst/>
          </a:prstGeom>
        </p:spPr>
        <p:txBody>
          <a:bodyPr anchorCtr="0" anchor="b" bIns="91425" lIns="91425" spcFirstLastPara="1" rIns="91425" wrap="square" tIns="91425">
            <a:noAutofit/>
          </a:bodyPr>
          <a:lstStyle/>
          <a:p>
            <a:pPr indent="0" lvl="0" marL="0" rtl="0" algn="l">
              <a:spcBef>
                <a:spcPts val="400"/>
              </a:spcBef>
              <a:spcAft>
                <a:spcPts val="0"/>
              </a:spcAft>
              <a:buNone/>
            </a:pPr>
            <a:r>
              <a:rPr lang="en-US">
                <a:solidFill>
                  <a:srgbClr val="999999"/>
                </a:solidFill>
              </a:rPr>
              <a:t>Jessica Flynn</a:t>
            </a:r>
            <a:r>
              <a:rPr lang="en-US">
                <a:solidFill>
                  <a:srgbClr val="000000"/>
                </a:solidFill>
              </a:rPr>
              <a:t>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722313" y="3305176"/>
            <a:ext cx="77724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rial Narrow"/>
                <a:ea typeface="Arial Narrow"/>
                <a:cs typeface="Arial Narrow"/>
                <a:sym typeface="Arial Narrow"/>
              </a:rPr>
              <a:t>User Interface</a:t>
            </a:r>
            <a:endParaRPr>
              <a:latin typeface="Arial Narrow"/>
              <a:ea typeface="Arial Narrow"/>
              <a:cs typeface="Arial Narrow"/>
              <a:sym typeface="Arial Narrow"/>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61"/>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Documentation</a:t>
            </a:r>
            <a:endParaRPr/>
          </a:p>
        </p:txBody>
      </p:sp>
      <p:sp>
        <p:nvSpPr>
          <p:cNvPr id="448" name="Google Shape;448;p61"/>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en-US"/>
              <a:t>Metadata</a:t>
            </a:r>
            <a:endParaRPr sz="2000"/>
          </a:p>
          <a:p>
            <a:pPr indent="-355600" lvl="0" marL="457200" rtl="0" algn="l">
              <a:spcBef>
                <a:spcPts val="560"/>
              </a:spcBef>
              <a:spcAft>
                <a:spcPts val="0"/>
              </a:spcAft>
              <a:buSzPts val="2000"/>
              <a:buChar char="•"/>
            </a:pPr>
            <a:r>
              <a:rPr lang="en-US" sz="2000"/>
              <a:t>Coding is defined for each dataset </a:t>
            </a:r>
            <a:endParaRPr sz="2000"/>
          </a:p>
          <a:p>
            <a:pPr indent="-330200" lvl="1" marL="1371600" rtl="0" algn="l">
              <a:spcBef>
                <a:spcPts val="0"/>
              </a:spcBef>
              <a:spcAft>
                <a:spcPts val="0"/>
              </a:spcAft>
              <a:buSzPts val="1600"/>
              <a:buChar char="○"/>
            </a:pPr>
            <a:r>
              <a:rPr lang="en-US" sz="1600"/>
              <a:t>Ability to scroll over variables for a description</a:t>
            </a:r>
            <a:endParaRPr sz="1600"/>
          </a:p>
          <a:p>
            <a:pPr indent="-330200" lvl="1" marL="1371600" rtl="0" algn="l">
              <a:spcBef>
                <a:spcPts val="0"/>
              </a:spcBef>
              <a:spcAft>
                <a:spcPts val="0"/>
              </a:spcAft>
              <a:buSzPts val="1600"/>
              <a:buChar char="○"/>
            </a:pPr>
            <a:r>
              <a:rPr lang="en-US" sz="1600"/>
              <a:t>Define each level of categorical variables</a:t>
            </a:r>
            <a:endParaRPr sz="1600"/>
          </a:p>
          <a:p>
            <a:pPr indent="0" lvl="0" marL="0" rtl="0" algn="l">
              <a:spcBef>
                <a:spcPts val="560"/>
              </a:spcBef>
              <a:spcAft>
                <a:spcPts val="0"/>
              </a:spcAft>
              <a:buNone/>
            </a:pPr>
            <a:r>
              <a:t/>
            </a:r>
            <a:endParaRPr sz="1600"/>
          </a:p>
          <a:p>
            <a:pPr indent="-355600" lvl="0" marL="457200" rtl="0" algn="l">
              <a:spcBef>
                <a:spcPts val="560"/>
              </a:spcBef>
              <a:spcAft>
                <a:spcPts val="0"/>
              </a:spcAft>
              <a:buSzPts val="2000"/>
              <a:buChar char="●"/>
            </a:pPr>
            <a:r>
              <a:rPr lang="en-US" sz="2000"/>
              <a:t>Master data dictionary</a:t>
            </a:r>
            <a:endParaRPr sz="2000"/>
          </a:p>
          <a:p>
            <a:pPr indent="-330200" lvl="1" marL="914400" rtl="0" algn="l">
              <a:spcBef>
                <a:spcPts val="0"/>
              </a:spcBef>
              <a:spcAft>
                <a:spcPts val="0"/>
              </a:spcAft>
              <a:buSzPts val="1600"/>
              <a:buChar char="○"/>
            </a:pPr>
            <a:r>
              <a:rPr lang="en-US" sz="1600"/>
              <a:t>Ability to search for a variable</a:t>
            </a:r>
            <a:endParaRPr sz="1600"/>
          </a:p>
          <a:p>
            <a:pPr indent="-330200" lvl="1" marL="914400" rtl="0" algn="l">
              <a:spcBef>
                <a:spcPts val="0"/>
              </a:spcBef>
              <a:spcAft>
                <a:spcPts val="0"/>
              </a:spcAft>
              <a:buSzPts val="1600"/>
              <a:buChar char="○"/>
            </a:pPr>
            <a:r>
              <a:rPr lang="en-US" sz="1600"/>
              <a:t>Detect which datasets contain each variable</a:t>
            </a:r>
            <a:endParaRPr sz="1600"/>
          </a:p>
          <a:p>
            <a:pPr indent="-330200" lvl="2" marL="1371600" rtl="0" algn="l">
              <a:spcBef>
                <a:spcPts val="0"/>
              </a:spcBef>
              <a:spcAft>
                <a:spcPts val="0"/>
              </a:spcAft>
              <a:buSzPts val="1600"/>
              <a:buChar char="■"/>
            </a:pPr>
            <a:r>
              <a:rPr lang="en-US" sz="1600"/>
              <a:t>Cross-reference info </a:t>
            </a:r>
            <a:endParaRPr sz="1600"/>
          </a:p>
        </p:txBody>
      </p:sp>
      <p:pic>
        <p:nvPicPr>
          <p:cNvPr id="449" name="Google Shape;449;p61"/>
          <p:cNvPicPr preferRelativeResize="0"/>
          <p:nvPr/>
        </p:nvPicPr>
        <p:blipFill>
          <a:blip r:embed="rId3">
            <a:alphaModFix/>
          </a:blip>
          <a:stretch>
            <a:fillRect/>
          </a:stretch>
        </p:blipFill>
        <p:spPr>
          <a:xfrm>
            <a:off x="5956938" y="1301813"/>
            <a:ext cx="2581275" cy="2085975"/>
          </a:xfrm>
          <a:prstGeom prst="rect">
            <a:avLst/>
          </a:prstGeom>
          <a:noFill/>
          <a:ln>
            <a:noFill/>
          </a:ln>
        </p:spPr>
      </p:pic>
      <p:sp>
        <p:nvSpPr>
          <p:cNvPr id="450" name="Google Shape;450;p61"/>
          <p:cNvSpPr txBox="1"/>
          <p:nvPr/>
        </p:nvSpPr>
        <p:spPr>
          <a:xfrm>
            <a:off x="6225850" y="4035425"/>
            <a:ext cx="2312400" cy="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Via </a:t>
            </a:r>
            <a:r>
              <a:rPr lang="en-US" sz="1200"/>
              <a:t>https://data.sfgov.org</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2"/>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Documentation</a:t>
            </a:r>
            <a:endParaRPr/>
          </a:p>
        </p:txBody>
      </p:sp>
      <p:sp>
        <p:nvSpPr>
          <p:cNvPr id="457" name="Google Shape;457;p62"/>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en-US"/>
              <a:t>Sources</a:t>
            </a:r>
            <a:endParaRPr/>
          </a:p>
          <a:p>
            <a:pPr indent="-355600" lvl="0" marL="457200" rtl="0" algn="l">
              <a:spcBef>
                <a:spcPts val="560"/>
              </a:spcBef>
              <a:spcAft>
                <a:spcPts val="0"/>
              </a:spcAft>
              <a:buSzPts val="2000"/>
              <a:buChar char="•"/>
            </a:pPr>
            <a:r>
              <a:rPr lang="en-US" sz="2000"/>
              <a:t>Where is the Arlington County data coming from</a:t>
            </a:r>
            <a:r>
              <a:rPr lang="en-US" sz="2400"/>
              <a:t>?</a:t>
            </a:r>
            <a:endParaRPr sz="2400"/>
          </a:p>
          <a:p>
            <a:pPr indent="-330200" lvl="0" marL="1371600" rtl="0" algn="l">
              <a:spcBef>
                <a:spcPts val="0"/>
              </a:spcBef>
              <a:spcAft>
                <a:spcPts val="0"/>
              </a:spcAft>
              <a:buSzPts val="1600"/>
              <a:buChar char="●"/>
            </a:pPr>
            <a:r>
              <a:rPr lang="en-US" sz="1600"/>
              <a:t>Government agencies</a:t>
            </a:r>
            <a:endParaRPr sz="1600"/>
          </a:p>
          <a:p>
            <a:pPr indent="-330200" lvl="0" marL="1371600" rtl="0" algn="l">
              <a:spcBef>
                <a:spcPts val="0"/>
              </a:spcBef>
              <a:spcAft>
                <a:spcPts val="0"/>
              </a:spcAft>
              <a:buSzPts val="1600"/>
              <a:buChar char="●"/>
            </a:pPr>
            <a:r>
              <a:rPr lang="en-US" sz="1600"/>
              <a:t>Departments</a:t>
            </a:r>
            <a:endParaRPr sz="1600"/>
          </a:p>
          <a:p>
            <a:pPr indent="-330200" lvl="0" marL="1371600" rtl="0" algn="l">
              <a:spcBef>
                <a:spcPts val="0"/>
              </a:spcBef>
              <a:spcAft>
                <a:spcPts val="0"/>
              </a:spcAft>
              <a:buSzPts val="1600"/>
              <a:buChar char="●"/>
            </a:pPr>
            <a:r>
              <a:rPr lang="en-US" sz="1600"/>
              <a:t>Commissions </a:t>
            </a:r>
            <a:endParaRPr sz="1600"/>
          </a:p>
          <a:p>
            <a:pPr indent="-330200" lvl="0" marL="1371600" rtl="0" algn="l">
              <a:spcBef>
                <a:spcPts val="0"/>
              </a:spcBef>
              <a:spcAft>
                <a:spcPts val="0"/>
              </a:spcAft>
              <a:buSzPts val="1600"/>
              <a:buChar char="●"/>
            </a:pPr>
            <a:r>
              <a:rPr lang="en-US" sz="1600"/>
              <a:t>Events </a:t>
            </a:r>
            <a:endParaRPr sz="1600"/>
          </a:p>
          <a:p>
            <a:pPr indent="0" lvl="0" marL="0" rtl="0" algn="l">
              <a:spcBef>
                <a:spcPts val="560"/>
              </a:spcBef>
              <a:spcAft>
                <a:spcPts val="0"/>
              </a:spcAft>
              <a:buNone/>
            </a:pPr>
            <a:r>
              <a:t/>
            </a:r>
            <a:endParaRPr sz="1600"/>
          </a:p>
          <a:p>
            <a:pPr indent="457200" lvl="0" marL="457200" rtl="0" algn="l">
              <a:spcBef>
                <a:spcPts val="560"/>
              </a:spcBef>
              <a:spcAft>
                <a:spcPts val="0"/>
              </a:spcAft>
              <a:buNone/>
            </a:pPr>
            <a:r>
              <a:t/>
            </a:r>
            <a:endParaRPr sz="1800"/>
          </a:p>
          <a:p>
            <a:pPr indent="457200" lvl="0" marL="457200" rtl="0" algn="l">
              <a:spcBef>
                <a:spcPts val="560"/>
              </a:spcBef>
              <a:spcAft>
                <a:spcPts val="0"/>
              </a:spcAft>
              <a:buNone/>
            </a:pPr>
            <a:r>
              <a:t/>
            </a:r>
            <a:endParaRPr sz="1800"/>
          </a:p>
          <a:p>
            <a:pPr indent="457200" lvl="0" marL="457200" rtl="0" algn="l">
              <a:spcBef>
                <a:spcPts val="560"/>
              </a:spcBef>
              <a:spcAft>
                <a:spcPts val="0"/>
              </a:spcAft>
              <a:buNone/>
            </a:pPr>
            <a:r>
              <a:t/>
            </a:r>
            <a:endParaRPr sz="1800"/>
          </a:p>
          <a:p>
            <a:pPr indent="0" lvl="0" marL="0" rtl="0" algn="l">
              <a:spcBef>
                <a:spcPts val="560"/>
              </a:spcBef>
              <a:spcAft>
                <a:spcPts val="0"/>
              </a:spcAft>
              <a:buNone/>
            </a:pPr>
            <a:r>
              <a:t/>
            </a:r>
            <a:endParaRPr sz="1800"/>
          </a:p>
          <a:p>
            <a:pPr indent="0" lvl="0" marL="0" rtl="0" algn="l">
              <a:spcBef>
                <a:spcPts val="560"/>
              </a:spcBef>
              <a:spcAft>
                <a:spcPts val="0"/>
              </a:spcAft>
              <a:buNone/>
            </a:pPr>
            <a:r>
              <a:t/>
            </a:r>
            <a:endParaRPr/>
          </a:p>
        </p:txBody>
      </p:sp>
      <p:pic>
        <p:nvPicPr>
          <p:cNvPr id="458" name="Google Shape;458;p62"/>
          <p:cNvPicPr preferRelativeResize="0"/>
          <p:nvPr/>
        </p:nvPicPr>
        <p:blipFill>
          <a:blip r:embed="rId3">
            <a:alphaModFix/>
          </a:blip>
          <a:stretch>
            <a:fillRect/>
          </a:stretch>
        </p:blipFill>
        <p:spPr>
          <a:xfrm>
            <a:off x="4491425" y="2179951"/>
            <a:ext cx="3829450" cy="2258525"/>
          </a:xfrm>
          <a:prstGeom prst="rect">
            <a:avLst/>
          </a:prstGeom>
          <a:noFill/>
          <a:ln>
            <a:noFill/>
          </a:ln>
        </p:spPr>
      </p:pic>
      <p:sp>
        <p:nvSpPr>
          <p:cNvPr id="459" name="Google Shape;459;p62"/>
          <p:cNvSpPr txBox="1"/>
          <p:nvPr/>
        </p:nvSpPr>
        <p:spPr>
          <a:xfrm>
            <a:off x="6131775" y="4349100"/>
            <a:ext cx="21891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 </a:t>
            </a:r>
            <a:r>
              <a:rPr lang="en-US" sz="1200"/>
              <a:t>https://data.sfgov.org</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3"/>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Documentation</a:t>
            </a:r>
            <a:endParaRPr/>
          </a:p>
        </p:txBody>
      </p:sp>
      <p:sp>
        <p:nvSpPr>
          <p:cNvPr id="466" name="Google Shape;466;p63"/>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en-US"/>
              <a:t>Sources</a:t>
            </a:r>
            <a:endParaRPr/>
          </a:p>
          <a:p>
            <a:pPr indent="-355600" lvl="0" marL="457200" rtl="0" algn="l">
              <a:spcBef>
                <a:spcPts val="560"/>
              </a:spcBef>
              <a:spcAft>
                <a:spcPts val="0"/>
              </a:spcAft>
              <a:buSzPts val="2000"/>
              <a:buChar char="•"/>
            </a:pPr>
            <a:r>
              <a:rPr lang="en-US" sz="2000"/>
              <a:t>Where is each data set coming from?</a:t>
            </a:r>
            <a:endParaRPr sz="2000"/>
          </a:p>
          <a:p>
            <a:pPr indent="-330200" lvl="1" marL="914400" rtl="0" algn="l">
              <a:spcBef>
                <a:spcPts val="0"/>
              </a:spcBef>
              <a:spcAft>
                <a:spcPts val="0"/>
              </a:spcAft>
              <a:buSzPts val="1600"/>
              <a:buChar char="○"/>
            </a:pPr>
            <a:r>
              <a:rPr lang="en-US" sz="1600"/>
              <a:t>Clear indication of the origin of each data set</a:t>
            </a:r>
            <a:endParaRPr sz="1600"/>
          </a:p>
          <a:p>
            <a:pPr indent="-330200" lvl="1" marL="914400" rtl="0" algn="l">
              <a:spcBef>
                <a:spcPts val="0"/>
              </a:spcBef>
              <a:spcAft>
                <a:spcPts val="0"/>
              </a:spcAft>
              <a:buSzPts val="1600"/>
              <a:buChar char="○"/>
            </a:pPr>
            <a:r>
              <a:rPr lang="en-US" sz="1600"/>
              <a:t>Explanatory file names </a:t>
            </a:r>
            <a:endParaRPr sz="1600"/>
          </a:p>
          <a:p>
            <a:pPr indent="-330200" lvl="1" marL="914400" rtl="0" algn="l">
              <a:spcBef>
                <a:spcPts val="0"/>
              </a:spcBef>
              <a:spcAft>
                <a:spcPts val="0"/>
              </a:spcAft>
              <a:buSzPts val="1600"/>
              <a:buChar char="○"/>
            </a:pPr>
            <a:r>
              <a:rPr lang="en-US" sz="1600"/>
              <a:t>Explain how data was collected (if applicable)</a:t>
            </a:r>
            <a:endParaRPr sz="1600"/>
          </a:p>
          <a:p>
            <a:pPr indent="-330200" lvl="1" marL="914400" rtl="0" algn="l">
              <a:spcBef>
                <a:spcPts val="0"/>
              </a:spcBef>
              <a:spcAft>
                <a:spcPts val="0"/>
              </a:spcAft>
              <a:buSzPts val="1600"/>
              <a:buChar char="○"/>
            </a:pPr>
            <a:r>
              <a:rPr lang="en-US" sz="1600"/>
              <a:t>Blurb describing context </a:t>
            </a:r>
            <a:endParaRPr sz="1600"/>
          </a:p>
          <a:p>
            <a:pPr indent="-304800" lvl="2" marL="1371600" rtl="0" algn="l">
              <a:spcBef>
                <a:spcPts val="0"/>
              </a:spcBef>
              <a:spcAft>
                <a:spcPts val="0"/>
              </a:spcAft>
              <a:buSzPts val="1200"/>
              <a:buChar char="■"/>
            </a:pPr>
            <a:r>
              <a:rPr lang="en-US" sz="1200"/>
              <a:t>Example below </a:t>
            </a:r>
            <a:endParaRPr sz="1200"/>
          </a:p>
          <a:p>
            <a:pPr indent="0" lvl="0" marL="0" rtl="0" algn="l">
              <a:spcBef>
                <a:spcPts val="560"/>
              </a:spcBef>
              <a:spcAft>
                <a:spcPts val="0"/>
              </a:spcAft>
              <a:buNone/>
            </a:pPr>
            <a:r>
              <a:t/>
            </a:r>
            <a:endParaRPr sz="1600"/>
          </a:p>
          <a:p>
            <a:pPr indent="0" lvl="0" marL="457200" rtl="0" algn="l">
              <a:spcBef>
                <a:spcPts val="560"/>
              </a:spcBef>
              <a:spcAft>
                <a:spcPts val="0"/>
              </a:spcAft>
              <a:buNone/>
            </a:pPr>
            <a:r>
              <a:t/>
            </a:r>
            <a:endParaRPr sz="1600"/>
          </a:p>
        </p:txBody>
      </p:sp>
      <p:pic>
        <p:nvPicPr>
          <p:cNvPr id="467" name="Google Shape;467;p63"/>
          <p:cNvPicPr preferRelativeResize="0"/>
          <p:nvPr/>
        </p:nvPicPr>
        <p:blipFill>
          <a:blip r:embed="rId3">
            <a:alphaModFix/>
          </a:blip>
          <a:stretch>
            <a:fillRect/>
          </a:stretch>
        </p:blipFill>
        <p:spPr>
          <a:xfrm>
            <a:off x="6400475" y="945775"/>
            <a:ext cx="2315775" cy="2557325"/>
          </a:xfrm>
          <a:prstGeom prst="rect">
            <a:avLst/>
          </a:prstGeom>
          <a:noFill/>
          <a:ln cap="flat" cmpd="sng" w="9525">
            <a:solidFill>
              <a:srgbClr val="000000"/>
            </a:solidFill>
            <a:prstDash val="solid"/>
            <a:round/>
            <a:headEnd len="sm" w="sm" type="none"/>
            <a:tailEnd len="sm" w="sm" type="none"/>
          </a:ln>
        </p:spPr>
      </p:pic>
      <p:sp>
        <p:nvSpPr>
          <p:cNvPr id="468" name="Google Shape;468;p63"/>
          <p:cNvSpPr/>
          <p:nvPr/>
        </p:nvSpPr>
        <p:spPr>
          <a:xfrm>
            <a:off x="6114763" y="2702500"/>
            <a:ext cx="2769600" cy="948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63"/>
          <p:cNvPicPr preferRelativeResize="0"/>
          <p:nvPr/>
        </p:nvPicPr>
        <p:blipFill>
          <a:blip r:embed="rId4">
            <a:alphaModFix/>
          </a:blip>
          <a:stretch>
            <a:fillRect/>
          </a:stretch>
        </p:blipFill>
        <p:spPr>
          <a:xfrm>
            <a:off x="577000" y="3731649"/>
            <a:ext cx="7989976" cy="499800"/>
          </a:xfrm>
          <a:prstGeom prst="rect">
            <a:avLst/>
          </a:prstGeom>
          <a:noFill/>
          <a:ln>
            <a:noFill/>
          </a:ln>
        </p:spPr>
      </p:pic>
      <p:sp>
        <p:nvSpPr>
          <p:cNvPr id="470" name="Google Shape;470;p63"/>
          <p:cNvSpPr txBox="1"/>
          <p:nvPr/>
        </p:nvSpPr>
        <p:spPr>
          <a:xfrm>
            <a:off x="5884075" y="4231450"/>
            <a:ext cx="26829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https://data.cityofchicago.org</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4"/>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Documentation</a:t>
            </a:r>
            <a:endParaRPr/>
          </a:p>
        </p:txBody>
      </p:sp>
      <p:sp>
        <p:nvSpPr>
          <p:cNvPr id="477" name="Google Shape;477;p64"/>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en-US"/>
              <a:t>Data</a:t>
            </a:r>
            <a:endParaRPr/>
          </a:p>
          <a:p>
            <a:pPr indent="-355600" lvl="0" marL="457200" rtl="0" algn="l">
              <a:spcBef>
                <a:spcPts val="560"/>
              </a:spcBef>
              <a:spcAft>
                <a:spcPts val="0"/>
              </a:spcAft>
              <a:buSzPts val="2000"/>
              <a:buChar char="●"/>
            </a:pPr>
            <a:r>
              <a:rPr lang="en-US" sz="2000"/>
              <a:t>Raw, unaltered data should be available</a:t>
            </a:r>
            <a:endParaRPr sz="2000"/>
          </a:p>
          <a:p>
            <a:pPr indent="-355600" lvl="0" marL="457200" rtl="0" algn="l">
              <a:spcBef>
                <a:spcPts val="0"/>
              </a:spcBef>
              <a:spcAft>
                <a:spcPts val="0"/>
              </a:spcAft>
              <a:buSzPts val="2000"/>
              <a:buChar char="●"/>
            </a:pPr>
            <a:r>
              <a:rPr lang="en-US" sz="2000"/>
              <a:t>Calculation performed on the datasets should be explained</a:t>
            </a:r>
            <a:endParaRPr sz="2000"/>
          </a:p>
          <a:p>
            <a:pPr indent="-330200" lvl="1" marL="914400" rtl="0" algn="l">
              <a:spcBef>
                <a:spcPts val="0"/>
              </a:spcBef>
              <a:spcAft>
                <a:spcPts val="0"/>
              </a:spcAft>
              <a:buSzPts val="1600"/>
              <a:buChar char="○"/>
            </a:pPr>
            <a:r>
              <a:rPr lang="en-US" sz="1600"/>
              <a:t>Ex: averages, rates, summaries </a:t>
            </a:r>
            <a:endParaRPr sz="1600"/>
          </a:p>
          <a:p>
            <a:pPr indent="-355600" lvl="0" marL="457200" rtl="0" algn="l">
              <a:spcBef>
                <a:spcPts val="0"/>
              </a:spcBef>
              <a:spcAft>
                <a:spcPts val="0"/>
              </a:spcAft>
              <a:buSzPts val="2000"/>
              <a:buChar char="●"/>
            </a:pPr>
            <a:r>
              <a:rPr lang="en-US" sz="2000"/>
              <a:t>Missing values from the original data should not be filled in</a:t>
            </a:r>
            <a:endParaRPr sz="2000"/>
          </a:p>
          <a:p>
            <a:pPr indent="-355600" lvl="1" marL="914400" rtl="0" algn="l">
              <a:spcBef>
                <a:spcPts val="0"/>
              </a:spcBef>
              <a:spcAft>
                <a:spcPts val="0"/>
              </a:spcAft>
              <a:buSzPts val="2000"/>
              <a:buChar char="○"/>
            </a:pPr>
            <a:r>
              <a:rPr lang="en-US" sz="1600"/>
              <a:t>Person working with the data has the choice on what to do with it </a:t>
            </a:r>
            <a:r>
              <a:rPr lang="en-US" sz="2000"/>
              <a:t> </a:t>
            </a:r>
            <a:endParaRPr sz="2000"/>
          </a:p>
        </p:txBody>
      </p:sp>
      <p:pic>
        <p:nvPicPr>
          <p:cNvPr id="478" name="Google Shape;478;p64"/>
          <p:cNvPicPr preferRelativeResize="0"/>
          <p:nvPr/>
        </p:nvPicPr>
        <p:blipFill>
          <a:blip r:embed="rId3">
            <a:alphaModFix/>
          </a:blip>
          <a:stretch>
            <a:fillRect/>
          </a:stretch>
        </p:blipFill>
        <p:spPr>
          <a:xfrm>
            <a:off x="2686552" y="3278327"/>
            <a:ext cx="4841650" cy="1122250"/>
          </a:xfrm>
          <a:prstGeom prst="rect">
            <a:avLst/>
          </a:prstGeom>
          <a:noFill/>
          <a:ln>
            <a:noFill/>
          </a:ln>
        </p:spPr>
      </p:pic>
      <p:pic>
        <p:nvPicPr>
          <p:cNvPr id="479" name="Google Shape;479;p64"/>
          <p:cNvPicPr preferRelativeResize="0"/>
          <p:nvPr/>
        </p:nvPicPr>
        <p:blipFill>
          <a:blip r:embed="rId4">
            <a:alphaModFix/>
          </a:blip>
          <a:stretch>
            <a:fillRect/>
          </a:stretch>
        </p:blipFill>
        <p:spPr>
          <a:xfrm>
            <a:off x="7560000" y="2800525"/>
            <a:ext cx="1056100" cy="1056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5"/>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Documentation</a:t>
            </a:r>
            <a:endParaRPr/>
          </a:p>
        </p:txBody>
      </p:sp>
      <p:sp>
        <p:nvSpPr>
          <p:cNvPr id="486" name="Google Shape;486;p65"/>
          <p:cNvSpPr txBox="1"/>
          <p:nvPr>
            <p:ph idx="1" type="body"/>
          </p:nvPr>
        </p:nvSpPr>
        <p:spPr>
          <a:xfrm>
            <a:off x="457200" y="940103"/>
            <a:ext cx="8229600" cy="33945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en-US"/>
              <a:t>File Type</a:t>
            </a:r>
            <a:endParaRPr/>
          </a:p>
          <a:p>
            <a:pPr indent="-355600" lvl="0" marL="457200" rtl="0" algn="l">
              <a:spcBef>
                <a:spcPts val="560"/>
              </a:spcBef>
              <a:spcAft>
                <a:spcPts val="0"/>
              </a:spcAft>
              <a:buSzPts val="2000"/>
              <a:buChar char="•"/>
            </a:pPr>
            <a:r>
              <a:rPr lang="en-US" sz="2000"/>
              <a:t>Should be clear what file type is available to work with</a:t>
            </a:r>
            <a:endParaRPr sz="2000"/>
          </a:p>
          <a:p>
            <a:pPr indent="-355600" lvl="1" marL="1371600" rtl="0" algn="l">
              <a:spcBef>
                <a:spcPts val="0"/>
              </a:spcBef>
              <a:spcAft>
                <a:spcPts val="0"/>
              </a:spcAft>
              <a:buSzPts val="2000"/>
              <a:buChar char="–"/>
            </a:pPr>
            <a:r>
              <a:rPr lang="en-US" sz="2000"/>
              <a:t>.XLXS vs. .CSV file</a:t>
            </a:r>
            <a:endParaRPr sz="2000"/>
          </a:p>
        </p:txBody>
      </p:sp>
      <p:pic>
        <p:nvPicPr>
          <p:cNvPr id="487" name="Google Shape;487;p65"/>
          <p:cNvPicPr preferRelativeResize="0"/>
          <p:nvPr/>
        </p:nvPicPr>
        <p:blipFill>
          <a:blip r:embed="rId3">
            <a:alphaModFix/>
          </a:blip>
          <a:stretch>
            <a:fillRect/>
          </a:stretch>
        </p:blipFill>
        <p:spPr>
          <a:xfrm>
            <a:off x="4055125" y="1951625"/>
            <a:ext cx="4551675" cy="2441675"/>
          </a:xfrm>
          <a:prstGeom prst="rect">
            <a:avLst/>
          </a:prstGeom>
          <a:noFill/>
          <a:ln>
            <a:noFill/>
          </a:ln>
        </p:spPr>
      </p:pic>
      <p:sp>
        <p:nvSpPr>
          <p:cNvPr id="488" name="Google Shape;488;p65"/>
          <p:cNvSpPr txBox="1"/>
          <p:nvPr/>
        </p:nvSpPr>
        <p:spPr>
          <a:xfrm>
            <a:off x="5865900" y="4329425"/>
            <a:ext cx="28209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http://opendatadc.org/dataset</a:t>
            </a:r>
            <a:endParaRPr sz="1200"/>
          </a:p>
        </p:txBody>
      </p:sp>
      <p:sp>
        <p:nvSpPr>
          <p:cNvPr id="489" name="Google Shape;489;p65"/>
          <p:cNvSpPr/>
          <p:nvPr/>
        </p:nvSpPr>
        <p:spPr>
          <a:xfrm>
            <a:off x="3707525" y="2225250"/>
            <a:ext cx="1860300" cy="6930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6"/>
          <p:cNvSpPr txBox="1"/>
          <p:nvPr>
            <p:ph type="title"/>
          </p:nvPr>
        </p:nvSpPr>
        <p:spPr>
          <a:xfrm>
            <a:off x="722313" y="3305176"/>
            <a:ext cx="77724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 Visualization</a:t>
            </a:r>
            <a:endParaRPr/>
          </a:p>
        </p:txBody>
      </p:sp>
      <p:sp>
        <p:nvSpPr>
          <p:cNvPr id="496" name="Google Shape;496;p66"/>
          <p:cNvSpPr txBox="1"/>
          <p:nvPr>
            <p:ph idx="1" type="body"/>
          </p:nvPr>
        </p:nvSpPr>
        <p:spPr>
          <a:xfrm>
            <a:off x="722313" y="2180035"/>
            <a:ext cx="7772400" cy="1125000"/>
          </a:xfrm>
          <a:prstGeom prst="rect">
            <a:avLst/>
          </a:prstGeom>
        </p:spPr>
        <p:txBody>
          <a:bodyPr anchorCtr="0" anchor="b" bIns="91425" lIns="91425" spcFirstLastPara="1" rIns="91425" wrap="square" tIns="91425">
            <a:noAutofit/>
          </a:bodyPr>
          <a:lstStyle/>
          <a:p>
            <a:pPr indent="0" lvl="0" marL="0" rtl="0" algn="l">
              <a:spcBef>
                <a:spcPts val="400"/>
              </a:spcBef>
              <a:spcAft>
                <a:spcPts val="0"/>
              </a:spcAft>
              <a:buNone/>
            </a:pPr>
            <a:r>
              <a:rPr lang="en-US"/>
              <a:t>Samantha Tyner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67"/>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Visualization</a:t>
            </a:r>
            <a:endParaRPr/>
          </a:p>
        </p:txBody>
      </p:sp>
      <p:sp>
        <p:nvSpPr>
          <p:cNvPr id="503" name="Google Shape;503;p67"/>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en-US"/>
              <a:t>Need to consider:</a:t>
            </a:r>
            <a:endParaRPr/>
          </a:p>
          <a:p>
            <a:pPr indent="-406400" lvl="0" marL="457200" rtl="0" algn="l">
              <a:spcBef>
                <a:spcPts val="560"/>
              </a:spcBef>
              <a:spcAft>
                <a:spcPts val="0"/>
              </a:spcAft>
              <a:buSzPts val="2800"/>
              <a:buChar char="●"/>
            </a:pPr>
            <a:r>
              <a:rPr lang="en-US"/>
              <a:t>Appearance</a:t>
            </a:r>
            <a:endParaRPr/>
          </a:p>
          <a:p>
            <a:pPr indent="-406400" lvl="0" marL="457200" rtl="0" algn="l">
              <a:spcBef>
                <a:spcPts val="0"/>
              </a:spcBef>
              <a:spcAft>
                <a:spcPts val="0"/>
              </a:spcAft>
              <a:buSzPts val="2800"/>
              <a:buChar char="●"/>
            </a:pPr>
            <a:r>
              <a:rPr lang="en-US"/>
              <a:t>Access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8"/>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Visualization Appearance</a:t>
            </a:r>
            <a:endParaRPr/>
          </a:p>
        </p:txBody>
      </p:sp>
      <p:sp>
        <p:nvSpPr>
          <p:cNvPr id="510" name="Google Shape;510;p68"/>
          <p:cNvSpPr txBox="1"/>
          <p:nvPr>
            <p:ph idx="1" type="body"/>
          </p:nvPr>
        </p:nvSpPr>
        <p:spPr>
          <a:xfrm>
            <a:off x="457200" y="1006078"/>
            <a:ext cx="8229600" cy="33945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en-US"/>
              <a:t>All visualizations should:</a:t>
            </a:r>
            <a:endParaRPr/>
          </a:p>
          <a:p>
            <a:pPr indent="-406400" lvl="0" marL="457200" rtl="0" algn="l">
              <a:spcBef>
                <a:spcPts val="560"/>
              </a:spcBef>
              <a:spcAft>
                <a:spcPts val="0"/>
              </a:spcAft>
              <a:buSzPts val="2800"/>
              <a:buChar char="•"/>
            </a:pPr>
            <a:r>
              <a:rPr lang="en-US"/>
              <a:t>Be clearly labeled</a:t>
            </a:r>
            <a:endParaRPr/>
          </a:p>
          <a:p>
            <a:pPr indent="-406400" lvl="0" marL="457200" rtl="0" algn="l">
              <a:spcBef>
                <a:spcPts val="0"/>
              </a:spcBef>
              <a:spcAft>
                <a:spcPts val="0"/>
              </a:spcAft>
              <a:buSzPts val="2800"/>
              <a:buChar char="•"/>
            </a:pPr>
            <a:r>
              <a:rPr lang="en-US"/>
              <a:t>Remain true to data</a:t>
            </a:r>
            <a:endParaRPr/>
          </a:p>
          <a:p>
            <a:pPr indent="-406400" lvl="0" marL="457200" rtl="0" algn="l">
              <a:spcBef>
                <a:spcPts val="0"/>
              </a:spcBef>
              <a:spcAft>
                <a:spcPts val="0"/>
              </a:spcAft>
              <a:buSzPts val="2800"/>
              <a:buChar char="•"/>
            </a:pPr>
            <a:r>
              <a:rPr lang="en-US"/>
              <a:t>Avoid unnecessary elements (“chartjunk”)</a:t>
            </a:r>
            <a:endParaRPr/>
          </a:p>
          <a:p>
            <a:pPr indent="-406400" lvl="0" marL="457200" rtl="0" algn="l">
              <a:spcBef>
                <a:spcPts val="0"/>
              </a:spcBef>
              <a:spcAft>
                <a:spcPts val="0"/>
              </a:spcAft>
              <a:buSzPts val="2800"/>
              <a:buChar char="•"/>
            </a:pPr>
            <a:r>
              <a:rPr lang="en-US"/>
              <a:t>Bonus: Contribute to utility of data and tell a story.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9"/>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Clear labelling throughout</a:t>
            </a:r>
            <a:endParaRPr/>
          </a:p>
        </p:txBody>
      </p:sp>
      <p:sp>
        <p:nvSpPr>
          <p:cNvPr id="517" name="Google Shape;517;p69"/>
          <p:cNvSpPr txBox="1"/>
          <p:nvPr>
            <p:ph idx="3" type="body"/>
          </p:nvPr>
        </p:nvSpPr>
        <p:spPr>
          <a:xfrm>
            <a:off x="4416375" y="990600"/>
            <a:ext cx="4275900" cy="4797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b="0" lang="en-US" sz="1600"/>
              <a:t>e.g. Chicago ODP - Homeless Shelter System Monthly Utilization</a:t>
            </a:r>
            <a:endParaRPr b="0" sz="1600"/>
          </a:p>
        </p:txBody>
      </p:sp>
      <p:sp>
        <p:nvSpPr>
          <p:cNvPr id="518" name="Google Shape;518;p69"/>
          <p:cNvSpPr txBox="1"/>
          <p:nvPr/>
        </p:nvSpPr>
        <p:spPr>
          <a:xfrm>
            <a:off x="438400" y="4321400"/>
            <a:ext cx="40776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latin typeface="Gill Sans"/>
                <a:ea typeface="Gill Sans"/>
                <a:cs typeface="Gill Sans"/>
                <a:sym typeface="Gill Sans"/>
                <a:hlinkClick r:id="rId3"/>
              </a:rPr>
              <a:t>https://data.arlingtonva.us/visualizations/26314/housing-chart/</a:t>
            </a:r>
            <a:endParaRPr sz="1200">
              <a:latin typeface="Gill Sans"/>
              <a:ea typeface="Gill Sans"/>
              <a:cs typeface="Gill Sans"/>
              <a:sym typeface="Gill Sans"/>
            </a:endParaRPr>
          </a:p>
        </p:txBody>
      </p:sp>
      <p:sp>
        <p:nvSpPr>
          <p:cNvPr id="519" name="Google Shape;519;p69"/>
          <p:cNvSpPr txBox="1"/>
          <p:nvPr/>
        </p:nvSpPr>
        <p:spPr>
          <a:xfrm>
            <a:off x="4508025" y="4104400"/>
            <a:ext cx="4315800" cy="60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latin typeface="Gill Sans"/>
                <a:ea typeface="Gill Sans"/>
                <a:cs typeface="Gill Sans"/>
                <a:sym typeface="Gill Sans"/>
                <a:hlinkClick r:id="rId4"/>
              </a:rPr>
              <a:t>https://data.cityofchicago.org/Administration-Finance/Performance-Metrics-Family-Support-Services-Homele/eep4-c978</a:t>
            </a:r>
            <a:endParaRPr sz="1200">
              <a:latin typeface="Gill Sans"/>
              <a:ea typeface="Gill Sans"/>
              <a:cs typeface="Gill Sans"/>
              <a:sym typeface="Gill Sans"/>
            </a:endParaRPr>
          </a:p>
        </p:txBody>
      </p:sp>
      <p:pic>
        <p:nvPicPr>
          <p:cNvPr descr="Labelling-Good.png" id="520" name="Google Shape;520;p69"/>
          <p:cNvPicPr preferRelativeResize="0"/>
          <p:nvPr/>
        </p:nvPicPr>
        <p:blipFill>
          <a:blip r:embed="rId5">
            <a:alphaModFix/>
          </a:blip>
          <a:stretch>
            <a:fillRect/>
          </a:stretch>
        </p:blipFill>
        <p:spPr>
          <a:xfrm>
            <a:off x="4410875" y="1389725"/>
            <a:ext cx="4275999" cy="2855800"/>
          </a:xfrm>
          <a:prstGeom prst="rect">
            <a:avLst/>
          </a:prstGeom>
          <a:noFill/>
          <a:ln>
            <a:noFill/>
          </a:ln>
        </p:spPr>
      </p:pic>
      <p:pic>
        <p:nvPicPr>
          <p:cNvPr descr="Labelling-Bad2.png" id="521" name="Google Shape;521;p69"/>
          <p:cNvPicPr preferRelativeResize="0"/>
          <p:nvPr/>
        </p:nvPicPr>
        <p:blipFill>
          <a:blip r:embed="rId6">
            <a:alphaModFix/>
          </a:blip>
          <a:stretch>
            <a:fillRect/>
          </a:stretch>
        </p:blipFill>
        <p:spPr>
          <a:xfrm>
            <a:off x="282050" y="1317900"/>
            <a:ext cx="4128825" cy="3086251"/>
          </a:xfrm>
          <a:prstGeom prst="rect">
            <a:avLst/>
          </a:prstGeom>
          <a:noFill/>
          <a:ln>
            <a:noFill/>
          </a:ln>
        </p:spPr>
      </p:pic>
      <p:sp>
        <p:nvSpPr>
          <p:cNvPr id="522" name="Google Shape;522;p69"/>
          <p:cNvSpPr txBox="1"/>
          <p:nvPr>
            <p:ph idx="1" type="body"/>
          </p:nvPr>
        </p:nvSpPr>
        <p:spPr>
          <a:xfrm>
            <a:off x="380938" y="990590"/>
            <a:ext cx="4040100" cy="4797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b="0" lang="en-US" sz="1600"/>
              <a:t>e.g. AC ODP - Housing Chart: Monthly new listings, pendings and closed sales.</a:t>
            </a:r>
            <a:endParaRPr b="0" sz="1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70"/>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Remain true to data</a:t>
            </a:r>
            <a:endParaRPr/>
          </a:p>
        </p:txBody>
      </p:sp>
      <p:sp>
        <p:nvSpPr>
          <p:cNvPr id="529" name="Google Shape;529;p70"/>
          <p:cNvSpPr txBox="1"/>
          <p:nvPr>
            <p:ph idx="1" type="body"/>
          </p:nvPr>
        </p:nvSpPr>
        <p:spPr>
          <a:xfrm>
            <a:off x="355825" y="576300"/>
            <a:ext cx="4141500" cy="12495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b="0" lang="en-US" sz="1600"/>
              <a:t>e.g. AC ODP - At-Place Employment Employees Chart: Average quarterly at-place employment. Data excludes military personnel.</a:t>
            </a:r>
            <a:endParaRPr b="0" sz="1600"/>
          </a:p>
        </p:txBody>
      </p:sp>
      <p:sp>
        <p:nvSpPr>
          <p:cNvPr id="530" name="Google Shape;530;p70"/>
          <p:cNvSpPr txBox="1"/>
          <p:nvPr>
            <p:ph idx="3" type="body"/>
          </p:nvPr>
        </p:nvSpPr>
        <p:spPr>
          <a:xfrm>
            <a:off x="4492633" y="957265"/>
            <a:ext cx="4041900" cy="4797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b="0" lang="en-US" sz="1600"/>
              <a:t>More accurate: y-axis begins at 0.</a:t>
            </a:r>
            <a:endParaRPr b="0" sz="1600"/>
          </a:p>
        </p:txBody>
      </p:sp>
      <p:pic>
        <p:nvPicPr>
          <p:cNvPr descr="TruetoData-Bad2.png" id="531" name="Google Shape;531;p70"/>
          <p:cNvPicPr preferRelativeResize="0"/>
          <p:nvPr/>
        </p:nvPicPr>
        <p:blipFill rotWithShape="1">
          <a:blip r:embed="rId3">
            <a:alphaModFix/>
          </a:blip>
          <a:srcRect b="0" l="5122" r="706" t="0"/>
          <a:stretch/>
        </p:blipFill>
        <p:spPr>
          <a:xfrm>
            <a:off x="120775" y="1725375"/>
            <a:ext cx="4254524" cy="2336375"/>
          </a:xfrm>
          <a:prstGeom prst="rect">
            <a:avLst/>
          </a:prstGeom>
          <a:noFill/>
          <a:ln>
            <a:noFill/>
          </a:ln>
        </p:spPr>
      </p:pic>
      <p:sp>
        <p:nvSpPr>
          <p:cNvPr id="532" name="Google Shape;532;p70"/>
          <p:cNvSpPr txBox="1"/>
          <p:nvPr/>
        </p:nvSpPr>
        <p:spPr>
          <a:xfrm>
            <a:off x="496800" y="4115475"/>
            <a:ext cx="3108300" cy="61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latin typeface="Gill Sans"/>
                <a:ea typeface="Gill Sans"/>
                <a:cs typeface="Gill Sans"/>
                <a:sym typeface="Gill Sans"/>
                <a:hlinkClick r:id="rId4"/>
              </a:rPr>
              <a:t>https://data.arlingtonva.us/visualizations/26305/at-place-employment-employees-chart/</a:t>
            </a:r>
            <a:endParaRPr sz="1200">
              <a:latin typeface="Gill Sans"/>
              <a:ea typeface="Gill Sans"/>
              <a:cs typeface="Gill Sans"/>
              <a:sym typeface="Gill Sans"/>
            </a:endParaRPr>
          </a:p>
        </p:txBody>
      </p:sp>
      <p:pic>
        <p:nvPicPr>
          <p:cNvPr descr="TruetoData-Good2.jpeg" id="533" name="Google Shape;533;p70"/>
          <p:cNvPicPr preferRelativeResize="0"/>
          <p:nvPr/>
        </p:nvPicPr>
        <p:blipFill>
          <a:blip r:embed="rId5">
            <a:alphaModFix/>
          </a:blip>
          <a:stretch>
            <a:fillRect/>
          </a:stretch>
        </p:blipFill>
        <p:spPr>
          <a:xfrm>
            <a:off x="4428550" y="1589375"/>
            <a:ext cx="4318501" cy="2481451"/>
          </a:xfrm>
          <a:prstGeom prst="rect">
            <a:avLst/>
          </a:prstGeom>
          <a:noFill/>
          <a:ln>
            <a:noFill/>
          </a:ln>
        </p:spPr>
      </p:pic>
      <p:sp>
        <p:nvSpPr>
          <p:cNvPr id="534" name="Google Shape;534;p70"/>
          <p:cNvSpPr txBox="1"/>
          <p:nvPr/>
        </p:nvSpPr>
        <p:spPr>
          <a:xfrm>
            <a:off x="4645025" y="4166675"/>
            <a:ext cx="31965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latin typeface="Gill Sans"/>
                <a:ea typeface="Gill Sans"/>
                <a:cs typeface="Gill Sans"/>
                <a:sym typeface="Gill Sans"/>
              </a:rPr>
              <a:t>Created by downloading the data from AC ODP and using plotting capabilities of RStudio.</a:t>
            </a:r>
            <a:endParaRPr i="1" sz="1200">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722313" y="3305176"/>
            <a:ext cx="77724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Arial Narrow"/>
                <a:ea typeface="Arial Narrow"/>
                <a:cs typeface="Arial Narrow"/>
                <a:sym typeface="Arial Narrow"/>
              </a:rPr>
              <a:t>Organization</a:t>
            </a:r>
            <a:endParaRPr>
              <a:latin typeface="Arial Narrow"/>
              <a:ea typeface="Arial Narrow"/>
              <a:cs typeface="Arial Narrow"/>
              <a:sym typeface="Arial Narrow"/>
            </a:endParaRPr>
          </a:p>
        </p:txBody>
      </p:sp>
      <p:sp>
        <p:nvSpPr>
          <p:cNvPr id="82" name="Google Shape;82;p17"/>
          <p:cNvSpPr txBox="1"/>
          <p:nvPr>
            <p:ph idx="1" type="body"/>
          </p:nvPr>
        </p:nvSpPr>
        <p:spPr>
          <a:xfrm>
            <a:off x="722313" y="2180035"/>
            <a:ext cx="7772400" cy="1125000"/>
          </a:xfrm>
          <a:prstGeom prst="rect">
            <a:avLst/>
          </a:prstGeom>
        </p:spPr>
        <p:txBody>
          <a:bodyPr anchorCtr="0" anchor="b" bIns="91425" lIns="91425" spcFirstLastPara="1" rIns="91425" wrap="square" tIns="91425">
            <a:noAutofit/>
          </a:bodyPr>
          <a:lstStyle/>
          <a:p>
            <a:pPr indent="0" lvl="0" marL="0" rtl="0" algn="l">
              <a:spcBef>
                <a:spcPts val="400"/>
              </a:spcBef>
              <a:spcAft>
                <a:spcPts val="0"/>
              </a:spcAft>
              <a:buNone/>
            </a:pPr>
            <a:r>
              <a:rPr lang="en-US">
                <a:latin typeface="Arial Narrow"/>
                <a:ea typeface="Arial Narrow"/>
                <a:cs typeface="Arial Narrow"/>
                <a:sym typeface="Arial Narrow"/>
              </a:rPr>
              <a:t>Millicent Grant</a:t>
            </a:r>
            <a:endParaRPr>
              <a:latin typeface="Arial Narrow"/>
              <a:ea typeface="Arial Narrow"/>
              <a:cs typeface="Arial Narrow"/>
              <a:sym typeface="Arial Narrow"/>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1"/>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Avoid chartjunk</a:t>
            </a:r>
            <a:endParaRPr/>
          </a:p>
        </p:txBody>
      </p:sp>
      <p:sp>
        <p:nvSpPr>
          <p:cNvPr id="541" name="Google Shape;541;p71"/>
          <p:cNvSpPr txBox="1"/>
          <p:nvPr>
            <p:ph idx="3" type="body"/>
          </p:nvPr>
        </p:nvSpPr>
        <p:spPr>
          <a:xfrm>
            <a:off x="377833" y="1033465"/>
            <a:ext cx="4041900" cy="4797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b="0" lang="en-US" sz="1600"/>
              <a:t>e.g. AC Profile 2016 - Population inflow into AC in 2012</a:t>
            </a:r>
            <a:endParaRPr b="0" sz="1600"/>
          </a:p>
        </p:txBody>
      </p:sp>
      <p:sp>
        <p:nvSpPr>
          <p:cNvPr id="542" name="Google Shape;542;p71"/>
          <p:cNvSpPr txBox="1"/>
          <p:nvPr>
            <p:ph idx="1" type="body"/>
          </p:nvPr>
        </p:nvSpPr>
        <p:spPr>
          <a:xfrm>
            <a:off x="4135600" y="986150"/>
            <a:ext cx="4753200" cy="4797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b="0" lang="en-US" sz="1600"/>
              <a:t>e.g. AC OPD - Police Incident Log Map (Last 90 days): Map of reported criminal activity from the last 90 days.</a:t>
            </a:r>
            <a:endParaRPr b="0" sz="1600"/>
          </a:p>
        </p:txBody>
      </p:sp>
      <p:sp>
        <p:nvSpPr>
          <p:cNvPr id="543" name="Google Shape;543;p71"/>
          <p:cNvSpPr txBox="1"/>
          <p:nvPr/>
        </p:nvSpPr>
        <p:spPr>
          <a:xfrm>
            <a:off x="457200" y="4137825"/>
            <a:ext cx="3557700" cy="55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latin typeface="Gill Sans"/>
                <a:ea typeface="Gill Sans"/>
                <a:cs typeface="Gill Sans"/>
                <a:sym typeface="Gill Sans"/>
                <a:hlinkClick r:id="rId3"/>
              </a:rPr>
              <a:t>https://arlingtonva.s3.amazonaws.com/wp-content/uploads/sites/31/2016/04/2016ProfilePagesFINAL.pdf</a:t>
            </a:r>
            <a:endParaRPr sz="1200">
              <a:latin typeface="Gill Sans"/>
              <a:ea typeface="Gill Sans"/>
              <a:cs typeface="Gill Sans"/>
              <a:sym typeface="Gill Sans"/>
            </a:endParaRPr>
          </a:p>
        </p:txBody>
      </p:sp>
      <p:pic>
        <p:nvPicPr>
          <p:cNvPr descr="ChartjunkBad2.png" id="544" name="Google Shape;544;p71"/>
          <p:cNvPicPr preferRelativeResize="0"/>
          <p:nvPr/>
        </p:nvPicPr>
        <p:blipFill>
          <a:blip r:embed="rId4">
            <a:alphaModFix/>
          </a:blip>
          <a:stretch>
            <a:fillRect/>
          </a:stretch>
        </p:blipFill>
        <p:spPr>
          <a:xfrm>
            <a:off x="651225" y="1388775"/>
            <a:ext cx="3453923" cy="2853349"/>
          </a:xfrm>
          <a:prstGeom prst="rect">
            <a:avLst/>
          </a:prstGeom>
          <a:noFill/>
          <a:ln>
            <a:noFill/>
          </a:ln>
        </p:spPr>
      </p:pic>
      <p:pic>
        <p:nvPicPr>
          <p:cNvPr descr="no_chartjunk.gif" id="545" name="Google Shape;545;p71"/>
          <p:cNvPicPr preferRelativeResize="0"/>
          <p:nvPr/>
        </p:nvPicPr>
        <p:blipFill rotWithShape="1">
          <a:blip r:embed="rId5">
            <a:alphaModFix/>
          </a:blip>
          <a:srcRect b="3141" l="22360" r="1087" t="1964"/>
          <a:stretch/>
        </p:blipFill>
        <p:spPr>
          <a:xfrm>
            <a:off x="4622200" y="1357750"/>
            <a:ext cx="3984699" cy="2970900"/>
          </a:xfrm>
          <a:prstGeom prst="rect">
            <a:avLst/>
          </a:prstGeom>
          <a:noFill/>
          <a:ln>
            <a:noFill/>
          </a:ln>
        </p:spPr>
      </p:pic>
      <p:sp>
        <p:nvSpPr>
          <p:cNvPr id="546" name="Google Shape;546;p71"/>
          <p:cNvSpPr txBox="1"/>
          <p:nvPr/>
        </p:nvSpPr>
        <p:spPr>
          <a:xfrm>
            <a:off x="3939150" y="4252450"/>
            <a:ext cx="53508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Gill Sans"/>
                <a:ea typeface="Gill Sans"/>
                <a:cs typeface="Gill Sans"/>
                <a:sym typeface="Gill Sans"/>
              </a:rPr>
              <a:t>GIF Credit: Mark Almanza, created from </a:t>
            </a:r>
            <a:r>
              <a:rPr lang="en-US" sz="1000" u="sng">
                <a:solidFill>
                  <a:schemeClr val="hlink"/>
                </a:solidFill>
                <a:latin typeface="Gill Sans"/>
                <a:ea typeface="Gill Sans"/>
                <a:cs typeface="Gill Sans"/>
                <a:sym typeface="Gill Sans"/>
                <a:hlinkClick r:id="rId6"/>
              </a:rPr>
              <a:t>https://data.arlingtonva.us/visualizations/25934/police-incident-log-map-last-90-days/</a:t>
            </a:r>
            <a:r>
              <a:rPr lang="en-US" sz="1000">
                <a:latin typeface="Gill Sans"/>
                <a:ea typeface="Gill Sans"/>
                <a:cs typeface="Gill Sans"/>
                <a:sym typeface="Gill Sans"/>
              </a:rPr>
              <a:t> </a:t>
            </a:r>
            <a:endParaRPr sz="1000">
              <a:latin typeface="Gill Sans"/>
              <a:ea typeface="Gill Sans"/>
              <a:cs typeface="Gill Sans"/>
              <a:sym typeface="Gill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Visualization Access</a:t>
            </a:r>
            <a:endParaRPr/>
          </a:p>
        </p:txBody>
      </p:sp>
      <p:sp>
        <p:nvSpPr>
          <p:cNvPr id="553" name="Google Shape;553;p72"/>
          <p:cNvSpPr txBox="1"/>
          <p:nvPr/>
        </p:nvSpPr>
        <p:spPr>
          <a:xfrm>
            <a:off x="407975" y="992300"/>
            <a:ext cx="8574000" cy="2549100"/>
          </a:xfrm>
          <a:prstGeom prst="rect">
            <a:avLst/>
          </a:prstGeom>
          <a:noFill/>
          <a:ln>
            <a:noFill/>
          </a:ln>
        </p:spPr>
        <p:txBody>
          <a:bodyPr anchorCtr="0" anchor="ctr" bIns="91425" lIns="91425" spcFirstLastPara="1" rIns="91425" wrap="square" tIns="91425">
            <a:noAutofit/>
          </a:bodyPr>
          <a:lstStyle/>
          <a:p>
            <a:pPr indent="0" lvl="0" marL="0" rtl="0" algn="l">
              <a:spcBef>
                <a:spcPts val="560"/>
              </a:spcBef>
              <a:spcAft>
                <a:spcPts val="0"/>
              </a:spcAft>
              <a:buNone/>
            </a:pPr>
            <a:r>
              <a:rPr lang="en-US" sz="2800">
                <a:solidFill>
                  <a:schemeClr val="dk1"/>
                </a:solidFill>
                <a:latin typeface="Gill Sans"/>
                <a:ea typeface="Gill Sans"/>
                <a:cs typeface="Gill Sans"/>
                <a:sym typeface="Gill Sans"/>
              </a:rPr>
              <a:t>Tools for creating visualizations should</a:t>
            </a:r>
            <a:r>
              <a:rPr lang="en-US" sz="2800">
                <a:solidFill>
                  <a:schemeClr val="dk1"/>
                </a:solidFill>
                <a:latin typeface="Gill Sans"/>
                <a:ea typeface="Gill Sans"/>
                <a:cs typeface="Gill Sans"/>
                <a:sym typeface="Gill Sans"/>
              </a:rPr>
              <a:t>:</a:t>
            </a:r>
            <a:endParaRPr sz="2800">
              <a:solidFill>
                <a:schemeClr val="dk1"/>
              </a:solidFill>
              <a:latin typeface="Gill Sans"/>
              <a:ea typeface="Gill Sans"/>
              <a:cs typeface="Gill Sans"/>
              <a:sym typeface="Gill Sans"/>
            </a:endParaRPr>
          </a:p>
          <a:p>
            <a:pPr indent="-406400" lvl="0" marL="457200" rtl="0" algn="l">
              <a:spcBef>
                <a:spcPts val="560"/>
              </a:spcBef>
              <a:spcAft>
                <a:spcPts val="0"/>
              </a:spcAft>
              <a:buClr>
                <a:schemeClr val="dk1"/>
              </a:buClr>
              <a:buSzPts val="2800"/>
              <a:buChar char="•"/>
            </a:pPr>
            <a:r>
              <a:rPr lang="en-US" sz="2800">
                <a:solidFill>
                  <a:schemeClr val="dk1"/>
                </a:solidFill>
                <a:latin typeface="Gill Sans"/>
                <a:ea typeface="Gill Sans"/>
                <a:cs typeface="Gill Sans"/>
                <a:sym typeface="Gill Sans"/>
              </a:rPr>
              <a:t>Be quickly, easily accessible from data view</a:t>
            </a:r>
            <a:endParaRPr sz="2800">
              <a:solidFill>
                <a:schemeClr val="dk1"/>
              </a:solidFill>
              <a:latin typeface="Gill Sans"/>
              <a:ea typeface="Gill Sans"/>
              <a:cs typeface="Gill Sans"/>
              <a:sym typeface="Gill Sans"/>
            </a:endParaRPr>
          </a:p>
          <a:p>
            <a:pPr indent="-406400" lvl="0" marL="457200" rtl="0" algn="l">
              <a:spcBef>
                <a:spcPts val="0"/>
              </a:spcBef>
              <a:spcAft>
                <a:spcPts val="0"/>
              </a:spcAft>
              <a:buClr>
                <a:schemeClr val="dk1"/>
              </a:buClr>
              <a:buSzPts val="2800"/>
              <a:buChar char="•"/>
            </a:pPr>
            <a:r>
              <a:rPr lang="en-US" sz="2800">
                <a:solidFill>
                  <a:schemeClr val="dk1"/>
                </a:solidFill>
                <a:latin typeface="Gill Sans"/>
                <a:ea typeface="Gill Sans"/>
                <a:cs typeface="Gill Sans"/>
                <a:sym typeface="Gill Sans"/>
              </a:rPr>
              <a:t>Be clearly labeled &amp; easy to navigate </a:t>
            </a:r>
            <a:endParaRPr sz="2800">
              <a:solidFill>
                <a:schemeClr val="dk1"/>
              </a:solidFill>
              <a:latin typeface="Gill Sans"/>
              <a:ea typeface="Gill Sans"/>
              <a:cs typeface="Gill Sans"/>
              <a:sym typeface="Gill Sans"/>
            </a:endParaRPr>
          </a:p>
          <a:p>
            <a:pPr indent="-406400" lvl="0" marL="457200" rtl="0" algn="l">
              <a:spcBef>
                <a:spcPts val="0"/>
              </a:spcBef>
              <a:spcAft>
                <a:spcPts val="0"/>
              </a:spcAft>
              <a:buClr>
                <a:schemeClr val="dk1"/>
              </a:buClr>
              <a:buSzPts val="2800"/>
              <a:buChar char="•"/>
            </a:pPr>
            <a:r>
              <a:rPr lang="en-US" sz="2800">
                <a:solidFill>
                  <a:schemeClr val="dk1"/>
                </a:solidFill>
                <a:latin typeface="Gill Sans"/>
                <a:ea typeface="Gill Sans"/>
                <a:cs typeface="Gill Sans"/>
                <a:sym typeface="Gill Sans"/>
              </a:rPr>
              <a:t>Bonus: Be reactive to data type</a:t>
            </a:r>
            <a:endParaRPr sz="2800">
              <a:solidFill>
                <a:schemeClr val="dk1"/>
              </a:solidFill>
              <a:latin typeface="Gill Sans"/>
              <a:ea typeface="Gill Sans"/>
              <a:cs typeface="Gill Sans"/>
              <a:sym typeface="Gill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75600" y="205975"/>
            <a:ext cx="83874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Access viz tools </a:t>
            </a:r>
            <a:r>
              <a:rPr lang="en-US">
                <a:latin typeface="Gill Sans"/>
                <a:ea typeface="Gill Sans"/>
                <a:cs typeface="Gill Sans"/>
                <a:sym typeface="Gill Sans"/>
              </a:rPr>
              <a:t>quickly &amp; easily from data view</a:t>
            </a:r>
            <a:endParaRPr/>
          </a:p>
        </p:txBody>
      </p:sp>
      <p:sp>
        <p:nvSpPr>
          <p:cNvPr id="560" name="Google Shape;560;p73"/>
          <p:cNvSpPr txBox="1"/>
          <p:nvPr>
            <p:ph idx="1" type="body"/>
          </p:nvPr>
        </p:nvSpPr>
        <p:spPr>
          <a:xfrm>
            <a:off x="457200" y="1033465"/>
            <a:ext cx="4040100" cy="4797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b="0" lang="en-US" sz="1600"/>
              <a:t>e.g. AC ODP - Civilian Labor Force: Monthly civilian labor force for AC and NoVa</a:t>
            </a:r>
            <a:endParaRPr b="0" sz="1600"/>
          </a:p>
        </p:txBody>
      </p:sp>
      <p:sp>
        <p:nvSpPr>
          <p:cNvPr id="561" name="Google Shape;561;p73"/>
          <p:cNvSpPr txBox="1"/>
          <p:nvPr>
            <p:ph idx="3" type="body"/>
          </p:nvPr>
        </p:nvSpPr>
        <p:spPr>
          <a:xfrm>
            <a:off x="4645033" y="1033465"/>
            <a:ext cx="4041900" cy="4797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b="0" lang="en-US" sz="1600"/>
              <a:t>e.g. Chicago ODP - Current Employee Names, Salaries, and Position Title</a:t>
            </a:r>
            <a:endParaRPr b="0" sz="1600"/>
          </a:p>
        </p:txBody>
      </p:sp>
      <p:pic>
        <p:nvPicPr>
          <p:cNvPr descr="VizAccessGood2.png" id="562" name="Google Shape;562;p73"/>
          <p:cNvPicPr preferRelativeResize="0"/>
          <p:nvPr/>
        </p:nvPicPr>
        <p:blipFill rotWithShape="1">
          <a:blip r:embed="rId3">
            <a:alphaModFix/>
          </a:blip>
          <a:srcRect b="0" l="4121" r="2620" t="0"/>
          <a:stretch/>
        </p:blipFill>
        <p:spPr>
          <a:xfrm>
            <a:off x="4645025" y="1414826"/>
            <a:ext cx="4040100" cy="2657385"/>
          </a:xfrm>
          <a:prstGeom prst="rect">
            <a:avLst/>
          </a:prstGeom>
          <a:noFill/>
          <a:ln>
            <a:noFill/>
          </a:ln>
        </p:spPr>
      </p:pic>
      <p:sp>
        <p:nvSpPr>
          <p:cNvPr id="563" name="Google Shape;563;p73"/>
          <p:cNvSpPr txBox="1"/>
          <p:nvPr/>
        </p:nvSpPr>
        <p:spPr>
          <a:xfrm>
            <a:off x="4636250" y="4050050"/>
            <a:ext cx="4084200" cy="5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latin typeface="Gill Sans"/>
                <a:ea typeface="Gill Sans"/>
                <a:cs typeface="Gill Sans"/>
                <a:sym typeface="Gill Sans"/>
                <a:hlinkClick r:id="rId4"/>
              </a:rPr>
              <a:t>https://data.cityofchicago.org/Administration-Finance/Current-Employee-Names-Salaries-and-Position-Title/xzkq-xp2w</a:t>
            </a:r>
            <a:endParaRPr sz="1200">
              <a:latin typeface="Gill Sans"/>
              <a:ea typeface="Gill Sans"/>
              <a:cs typeface="Gill Sans"/>
              <a:sym typeface="Gill Sans"/>
            </a:endParaRPr>
          </a:p>
        </p:txBody>
      </p:sp>
      <p:pic>
        <p:nvPicPr>
          <p:cNvPr descr="AccessViz-Bad.png" id="564" name="Google Shape;564;p73"/>
          <p:cNvPicPr preferRelativeResize="0"/>
          <p:nvPr/>
        </p:nvPicPr>
        <p:blipFill rotWithShape="1">
          <a:blip r:embed="rId5">
            <a:alphaModFix/>
          </a:blip>
          <a:srcRect b="20911" l="0" r="49199" t="22921"/>
          <a:stretch/>
        </p:blipFill>
        <p:spPr>
          <a:xfrm>
            <a:off x="268525" y="1542452"/>
            <a:ext cx="4228775" cy="2402126"/>
          </a:xfrm>
          <a:prstGeom prst="rect">
            <a:avLst/>
          </a:prstGeom>
          <a:noFill/>
          <a:ln>
            <a:noFill/>
          </a:ln>
        </p:spPr>
      </p:pic>
      <p:sp>
        <p:nvSpPr>
          <p:cNvPr id="565" name="Google Shape;565;p73"/>
          <p:cNvSpPr txBox="1"/>
          <p:nvPr/>
        </p:nvSpPr>
        <p:spPr>
          <a:xfrm>
            <a:off x="375600" y="4181575"/>
            <a:ext cx="6878400" cy="5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latin typeface="Gill Sans"/>
                <a:ea typeface="Gill Sans"/>
                <a:cs typeface="Gill Sans"/>
                <a:sym typeface="Gill Sans"/>
                <a:hlinkClick r:id="rId6"/>
              </a:rPr>
              <a:t>https://data.arlingtonva.us/dataviews/227239/civilian-labor-force/</a:t>
            </a:r>
            <a:endParaRPr sz="1200">
              <a:latin typeface="Gill Sans"/>
              <a:ea typeface="Gill Sans"/>
              <a:cs typeface="Gill Sans"/>
              <a:sym typeface="Gill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74"/>
          <p:cNvSpPr txBox="1"/>
          <p:nvPr>
            <p:ph type="title"/>
          </p:nvPr>
        </p:nvSpPr>
        <p:spPr>
          <a:xfrm>
            <a:off x="5334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Viz tools are</a:t>
            </a:r>
            <a:r>
              <a:rPr lang="en-US">
                <a:latin typeface="Gill Sans"/>
                <a:ea typeface="Gill Sans"/>
                <a:cs typeface="Gill Sans"/>
                <a:sym typeface="Gill Sans"/>
              </a:rPr>
              <a:t> clearly labeled &amp; easy to navigate </a:t>
            </a:r>
            <a:endParaRPr/>
          </a:p>
        </p:txBody>
      </p:sp>
      <p:sp>
        <p:nvSpPr>
          <p:cNvPr id="572" name="Google Shape;572;p74"/>
          <p:cNvSpPr txBox="1"/>
          <p:nvPr>
            <p:ph idx="1" type="body"/>
          </p:nvPr>
        </p:nvSpPr>
        <p:spPr>
          <a:xfrm>
            <a:off x="437425" y="801250"/>
            <a:ext cx="8229600" cy="4797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b="0" lang="en-US" sz="1600"/>
              <a:t>e.g. AC ODP - Civilian Labor Force: Monthly civilian labor force for AC and NoVa</a:t>
            </a:r>
            <a:endParaRPr b="0" sz="1600"/>
          </a:p>
        </p:txBody>
      </p:sp>
      <p:pic>
        <p:nvPicPr>
          <p:cNvPr descr="NavigationofTool-Bad.png" id="573" name="Google Shape;573;p74"/>
          <p:cNvPicPr preferRelativeResize="0"/>
          <p:nvPr/>
        </p:nvPicPr>
        <p:blipFill rotWithShape="1">
          <a:blip r:embed="rId3">
            <a:alphaModFix/>
          </a:blip>
          <a:srcRect b="0" l="1205" r="0" t="9288"/>
          <a:stretch/>
        </p:blipFill>
        <p:spPr>
          <a:xfrm>
            <a:off x="533400" y="1289125"/>
            <a:ext cx="8111525" cy="2999912"/>
          </a:xfrm>
          <a:prstGeom prst="rect">
            <a:avLst/>
          </a:prstGeom>
          <a:noFill/>
          <a:ln>
            <a:noFill/>
          </a:ln>
        </p:spPr>
      </p:pic>
      <p:sp>
        <p:nvSpPr>
          <p:cNvPr id="574" name="Google Shape;574;p74"/>
          <p:cNvSpPr txBox="1"/>
          <p:nvPr/>
        </p:nvSpPr>
        <p:spPr>
          <a:xfrm>
            <a:off x="690925" y="4242975"/>
            <a:ext cx="6878400" cy="5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latin typeface="Gill Sans"/>
                <a:ea typeface="Gill Sans"/>
                <a:cs typeface="Gill Sans"/>
                <a:sym typeface="Gill Sans"/>
                <a:hlinkClick r:id="rId4"/>
              </a:rPr>
              <a:t>https://data.arlingtonva.us/dataviews/227239/civilian-labor-force/</a:t>
            </a:r>
            <a:endParaRPr sz="1200">
              <a:latin typeface="Gill Sans"/>
              <a:ea typeface="Gill Sans"/>
              <a:cs typeface="Gill Sans"/>
              <a:sym typeface="Gill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75"/>
          <p:cNvSpPr txBox="1"/>
          <p:nvPr>
            <p:ph idx="4294967295" type="body"/>
          </p:nvPr>
        </p:nvSpPr>
        <p:spPr>
          <a:xfrm>
            <a:off x="6595575" y="769475"/>
            <a:ext cx="2279400" cy="9195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en-US" sz="1600"/>
              <a:t>e.g. San Francisco ODP </a:t>
            </a:r>
            <a:r>
              <a:rPr lang="en-US" sz="1600"/>
              <a:t>- </a:t>
            </a:r>
            <a:r>
              <a:rPr lang="en-US" sz="1600"/>
              <a:t>Mobile Food Facility Permits </a:t>
            </a:r>
            <a:endParaRPr sz="1600"/>
          </a:p>
        </p:txBody>
      </p:sp>
      <p:pic>
        <p:nvPicPr>
          <p:cNvPr descr="FoodTruckEx1.png" id="581" name="Google Shape;581;p75"/>
          <p:cNvPicPr preferRelativeResize="0"/>
          <p:nvPr/>
        </p:nvPicPr>
        <p:blipFill>
          <a:blip r:embed="rId3">
            <a:alphaModFix/>
          </a:blip>
          <a:stretch>
            <a:fillRect/>
          </a:stretch>
        </p:blipFill>
        <p:spPr>
          <a:xfrm>
            <a:off x="0" y="303675"/>
            <a:ext cx="6671773" cy="4557449"/>
          </a:xfrm>
          <a:prstGeom prst="rect">
            <a:avLst/>
          </a:prstGeom>
          <a:noFill/>
          <a:ln>
            <a:noFill/>
          </a:ln>
        </p:spPr>
      </p:pic>
      <p:sp>
        <p:nvSpPr>
          <p:cNvPr id="582" name="Google Shape;582;p75"/>
          <p:cNvSpPr txBox="1"/>
          <p:nvPr/>
        </p:nvSpPr>
        <p:spPr>
          <a:xfrm>
            <a:off x="685800" y="4408200"/>
            <a:ext cx="7174200" cy="1116300"/>
          </a:xfrm>
          <a:prstGeom prst="rect">
            <a:avLst/>
          </a:prstGeom>
          <a:noFill/>
          <a:ln>
            <a:noFill/>
          </a:ln>
        </p:spPr>
        <p:txBody>
          <a:bodyPr anchorCtr="0" anchor="ctr" bIns="91425" lIns="91425" spcFirstLastPara="1" rIns="91425" wrap="square" tIns="91425">
            <a:noAutofit/>
          </a:bodyPr>
          <a:lstStyle/>
          <a:p>
            <a:pPr indent="0" lvl="0" marL="0" rtl="0" algn="l">
              <a:spcBef>
                <a:spcPts val="560"/>
              </a:spcBef>
              <a:spcAft>
                <a:spcPts val="0"/>
              </a:spcAft>
              <a:buNone/>
            </a:pPr>
            <a:r>
              <a:rPr lang="en-US" sz="1200" u="sng">
                <a:solidFill>
                  <a:schemeClr val="hlink"/>
                </a:solidFill>
                <a:latin typeface="Gill Sans"/>
                <a:ea typeface="Gill Sans"/>
                <a:cs typeface="Gill Sans"/>
                <a:sym typeface="Gill Sans"/>
                <a:hlinkClick r:id="rId4"/>
              </a:rPr>
              <a:t>https://data.sfgov.org/Economy-and-Community/Mobile-Food-Facility-Permit/rqzj-sfat</a:t>
            </a:r>
            <a:endParaRPr sz="1200">
              <a:solidFill>
                <a:schemeClr val="dk1"/>
              </a:solidFill>
              <a:latin typeface="Gill Sans"/>
              <a:ea typeface="Gill Sans"/>
              <a:cs typeface="Gill Sans"/>
              <a:sym typeface="Gill Sans"/>
            </a:endParaRPr>
          </a:p>
        </p:txBody>
      </p:sp>
      <p:pic>
        <p:nvPicPr>
          <p:cNvPr descr="FoodTruckEx2.png" id="583" name="Google Shape;583;p75"/>
          <p:cNvPicPr preferRelativeResize="0"/>
          <p:nvPr/>
        </p:nvPicPr>
        <p:blipFill>
          <a:blip r:embed="rId5">
            <a:alphaModFix/>
          </a:blip>
          <a:stretch>
            <a:fillRect/>
          </a:stretch>
        </p:blipFill>
        <p:spPr>
          <a:xfrm>
            <a:off x="6995525" y="2356775"/>
            <a:ext cx="1982650" cy="1861825"/>
          </a:xfrm>
          <a:prstGeom prst="rect">
            <a:avLst/>
          </a:prstGeom>
          <a:noFill/>
          <a:ln>
            <a:noFill/>
          </a:ln>
        </p:spPr>
      </p:pic>
      <p:cxnSp>
        <p:nvCxnSpPr>
          <p:cNvPr id="584" name="Google Shape;584;p75"/>
          <p:cNvCxnSpPr/>
          <p:nvPr/>
        </p:nvCxnSpPr>
        <p:spPr>
          <a:xfrm>
            <a:off x="6663525" y="2272350"/>
            <a:ext cx="337800" cy="76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6"/>
          <p:cNvSpPr txBox="1"/>
          <p:nvPr>
            <p:ph type="title"/>
          </p:nvPr>
        </p:nvSpPr>
        <p:spPr>
          <a:xfrm>
            <a:off x="722313" y="3305176"/>
            <a:ext cx="7772400" cy="10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Organization</a:t>
            </a:r>
            <a:endParaRPr/>
          </a:p>
        </p:txBody>
      </p:sp>
      <p:sp>
        <p:nvSpPr>
          <p:cNvPr id="89" name="Google Shape;89;p18"/>
          <p:cNvSpPr txBox="1"/>
          <p:nvPr>
            <p:ph idx="1" type="body"/>
          </p:nvPr>
        </p:nvSpPr>
        <p:spPr>
          <a:xfrm>
            <a:off x="457200" y="1006078"/>
            <a:ext cx="8229600" cy="33945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Font typeface="Arial Narrow"/>
              <a:buChar char="•"/>
            </a:pPr>
            <a:r>
              <a:rPr lang="en-US" sz="2400">
                <a:latin typeface="Arial Narrow"/>
                <a:ea typeface="Arial Narrow"/>
                <a:cs typeface="Arial Narrow"/>
                <a:sym typeface="Arial Narrow"/>
              </a:rPr>
              <a:t>Importance of Context</a:t>
            </a:r>
            <a:endParaRPr sz="2400">
              <a:latin typeface="Arial Narrow"/>
              <a:ea typeface="Arial Narrow"/>
              <a:cs typeface="Arial Narrow"/>
              <a:sym typeface="Arial Narrow"/>
            </a:endParaRPr>
          </a:p>
          <a:p>
            <a:pPr indent="-381000" lvl="1" marL="1371600" marR="0" rtl="0" algn="l">
              <a:lnSpc>
                <a:spcPct val="100000"/>
              </a:lnSpc>
              <a:spcBef>
                <a:spcPts val="0"/>
              </a:spcBef>
              <a:spcAft>
                <a:spcPts val="0"/>
              </a:spcAft>
              <a:buClr>
                <a:schemeClr val="dk1"/>
              </a:buClr>
              <a:buSzPts val="2400"/>
              <a:buFont typeface="Arial Narrow"/>
              <a:buChar char="–"/>
            </a:pPr>
            <a:r>
              <a:rPr lang="en-US">
                <a:latin typeface="Arial Narrow"/>
                <a:ea typeface="Arial Narrow"/>
                <a:cs typeface="Arial Narrow"/>
                <a:sym typeface="Arial Narrow"/>
              </a:rPr>
              <a:t>Include descriptive information</a:t>
            </a:r>
            <a:endParaRPr>
              <a:latin typeface="Arial Narrow"/>
              <a:ea typeface="Arial Narrow"/>
              <a:cs typeface="Arial Narrow"/>
              <a:sym typeface="Arial Narrow"/>
            </a:endParaRPr>
          </a:p>
          <a:p>
            <a:pPr indent="-381000" lvl="1" marL="1371600" marR="0" rtl="0" algn="l">
              <a:lnSpc>
                <a:spcPct val="100000"/>
              </a:lnSpc>
              <a:spcBef>
                <a:spcPts val="0"/>
              </a:spcBef>
              <a:spcAft>
                <a:spcPts val="0"/>
              </a:spcAft>
              <a:buClr>
                <a:schemeClr val="dk1"/>
              </a:buClr>
              <a:buSzPts val="2400"/>
              <a:buFont typeface="Arial Narrow"/>
              <a:buChar char="–"/>
            </a:pPr>
            <a:r>
              <a:rPr lang="en-US">
                <a:latin typeface="Arial Narrow"/>
                <a:ea typeface="Arial Narrow"/>
                <a:cs typeface="Arial Narrow"/>
                <a:sym typeface="Arial Narrow"/>
              </a:rPr>
              <a:t>Give explicit cues </a:t>
            </a:r>
            <a:endParaRPr>
              <a:latin typeface="Arial Narrow"/>
              <a:ea typeface="Arial Narrow"/>
              <a:cs typeface="Arial Narrow"/>
              <a:sym typeface="Arial Narrow"/>
            </a:endParaRPr>
          </a:p>
          <a:p>
            <a:pPr indent="-381000" lvl="1" marL="1371600" marR="0" rtl="0" algn="l">
              <a:lnSpc>
                <a:spcPct val="100000"/>
              </a:lnSpc>
              <a:spcBef>
                <a:spcPts val="0"/>
              </a:spcBef>
              <a:spcAft>
                <a:spcPts val="0"/>
              </a:spcAft>
              <a:buClr>
                <a:schemeClr val="dk1"/>
              </a:buClr>
              <a:buSzPts val="2400"/>
              <a:buFont typeface="Arial Narrow"/>
              <a:buChar char="–"/>
            </a:pPr>
            <a:r>
              <a:rPr lang="en-US">
                <a:latin typeface="Arial Narrow"/>
                <a:ea typeface="Arial Narrow"/>
                <a:cs typeface="Arial Narrow"/>
                <a:sym typeface="Arial Narrow"/>
              </a:rPr>
              <a:t>Provide additional resources to aid users in their exploration</a:t>
            </a:r>
            <a:endParaRPr>
              <a:latin typeface="Arial Narrow"/>
              <a:ea typeface="Arial Narrow"/>
              <a:cs typeface="Arial Narrow"/>
              <a:sym typeface="Arial Narrow"/>
            </a:endParaRPr>
          </a:p>
          <a:p>
            <a:pPr indent="0" lvl="0" marL="0" rtl="0" algn="l">
              <a:spcBef>
                <a:spcPts val="0"/>
              </a:spcBef>
              <a:spcAft>
                <a:spcPts val="0"/>
              </a:spcAft>
              <a:buClr>
                <a:schemeClr val="dk1"/>
              </a:buClr>
              <a:buSzPts val="1100"/>
              <a:buFont typeface="Arial"/>
              <a:buNone/>
            </a:pPr>
            <a:r>
              <a:t/>
            </a:r>
            <a:endParaRPr sz="2400">
              <a:latin typeface="Arial Narrow"/>
              <a:ea typeface="Arial Narrow"/>
              <a:cs typeface="Arial Narrow"/>
              <a:sym typeface="Arial Narrow"/>
            </a:endParaRPr>
          </a:p>
          <a:p>
            <a:pPr indent="-173037" lvl="0" marL="681038" rtl="0" algn="l">
              <a:spcBef>
                <a:spcPts val="560"/>
              </a:spcBef>
              <a:spcAft>
                <a:spcPts val="0"/>
              </a:spcAft>
              <a:buNone/>
            </a:pPr>
            <a:r>
              <a:t/>
            </a:r>
            <a:endParaRPr sz="2400">
              <a:latin typeface="Arial Narrow"/>
              <a:ea typeface="Arial Narrow"/>
              <a:cs typeface="Arial Narrow"/>
              <a:sym typeface="Arial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00750" y="0"/>
            <a:ext cx="79131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000">
                <a:latin typeface="Arial Narrow"/>
                <a:ea typeface="Arial Narrow"/>
                <a:cs typeface="Arial Narrow"/>
                <a:sym typeface="Arial Narrow"/>
              </a:rPr>
              <a:t>Each web page and each table should be organized consistently</a:t>
            </a:r>
            <a:endParaRPr sz="2000">
              <a:latin typeface="Arial Narrow"/>
              <a:ea typeface="Arial Narrow"/>
              <a:cs typeface="Arial Narrow"/>
              <a:sym typeface="Arial Narrow"/>
            </a:endParaRPr>
          </a:p>
        </p:txBody>
      </p:sp>
      <p:pic>
        <p:nvPicPr>
          <p:cNvPr descr="Screen Shot 2016-06-16 at 9.38.12 AM.png" id="96" name="Google Shape;96;p19"/>
          <p:cNvPicPr preferRelativeResize="0"/>
          <p:nvPr/>
        </p:nvPicPr>
        <p:blipFill rotWithShape="1">
          <a:blip r:embed="rId3">
            <a:alphaModFix/>
          </a:blip>
          <a:srcRect b="47527" l="12863" r="35807" t="8366"/>
          <a:stretch/>
        </p:blipFill>
        <p:spPr>
          <a:xfrm>
            <a:off x="114950" y="1437425"/>
            <a:ext cx="4224326" cy="2200150"/>
          </a:xfrm>
          <a:prstGeom prst="rect">
            <a:avLst/>
          </a:prstGeom>
          <a:noFill/>
          <a:ln>
            <a:noFill/>
          </a:ln>
        </p:spPr>
      </p:pic>
      <p:pic>
        <p:nvPicPr>
          <p:cNvPr descr="Screen Shot 2016-06-16 at 9.39.44 AM.png" id="97" name="Google Shape;97;p19"/>
          <p:cNvPicPr preferRelativeResize="0"/>
          <p:nvPr/>
        </p:nvPicPr>
        <p:blipFill rotWithShape="1">
          <a:blip r:embed="rId4">
            <a:alphaModFix/>
          </a:blip>
          <a:srcRect b="50952" l="6567" r="48043" t="10265"/>
          <a:stretch/>
        </p:blipFill>
        <p:spPr>
          <a:xfrm>
            <a:off x="4622850" y="1437425"/>
            <a:ext cx="4119926" cy="2200150"/>
          </a:xfrm>
          <a:prstGeom prst="rect">
            <a:avLst/>
          </a:prstGeom>
          <a:noFill/>
          <a:ln>
            <a:noFill/>
          </a:ln>
        </p:spPr>
      </p:pic>
      <p:sp>
        <p:nvSpPr>
          <p:cNvPr id="98" name="Google Shape;98;p19"/>
          <p:cNvSpPr txBox="1"/>
          <p:nvPr/>
        </p:nvSpPr>
        <p:spPr>
          <a:xfrm>
            <a:off x="4407075" y="4018975"/>
            <a:ext cx="41199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u="sng">
                <a:solidFill>
                  <a:schemeClr val="hlink"/>
                </a:solidFill>
                <a:latin typeface="Arial Narrow"/>
                <a:ea typeface="Arial Narrow"/>
                <a:cs typeface="Arial Narrow"/>
                <a:sym typeface="Arial Narrow"/>
                <a:hlinkClick r:id="rId5"/>
              </a:rPr>
              <a:t>https://data.arlingtonva.us/home</a:t>
            </a:r>
            <a:endParaRPr sz="2400">
              <a:latin typeface="Arial Narrow"/>
              <a:ea typeface="Arial Narrow"/>
              <a:cs typeface="Arial Narrow"/>
              <a:sym typeface="Arial Narrow"/>
            </a:endParaRPr>
          </a:p>
        </p:txBody>
      </p:sp>
      <p:sp>
        <p:nvSpPr>
          <p:cNvPr id="99" name="Google Shape;99;p19"/>
          <p:cNvSpPr/>
          <p:nvPr/>
        </p:nvSpPr>
        <p:spPr>
          <a:xfrm>
            <a:off x="300750" y="2967725"/>
            <a:ext cx="471900" cy="508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p:nvPr/>
        </p:nvSpPr>
        <p:spPr>
          <a:xfrm>
            <a:off x="4926350" y="3016625"/>
            <a:ext cx="430500" cy="459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197525" y="78250"/>
            <a:ext cx="6140700" cy="75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000">
                <a:latin typeface="Arial Narrow"/>
                <a:ea typeface="Arial Narrow"/>
                <a:cs typeface="Arial Narrow"/>
                <a:sym typeface="Arial Narrow"/>
              </a:rPr>
              <a:t>Lists of any kind should be sorted in the same manner</a:t>
            </a:r>
            <a:endParaRPr b="1" sz="2000">
              <a:latin typeface="Arial Narrow"/>
              <a:ea typeface="Arial Narrow"/>
              <a:cs typeface="Arial Narrow"/>
              <a:sym typeface="Arial Narrow"/>
            </a:endParaRPr>
          </a:p>
        </p:txBody>
      </p:sp>
      <p:sp>
        <p:nvSpPr>
          <p:cNvPr id="107" name="Google Shape;107;p20"/>
          <p:cNvSpPr txBox="1"/>
          <p:nvPr/>
        </p:nvSpPr>
        <p:spPr>
          <a:xfrm>
            <a:off x="6338225" y="1946000"/>
            <a:ext cx="2395200" cy="17472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Arial Narrow"/>
              <a:buChar char="●"/>
            </a:pPr>
            <a:r>
              <a:rPr lang="en-US" sz="1800">
                <a:latin typeface="Arial Narrow"/>
                <a:ea typeface="Arial Narrow"/>
                <a:cs typeface="Arial Narrow"/>
                <a:sym typeface="Arial Narrow"/>
              </a:rPr>
              <a:t>Standard: Alphabetically</a:t>
            </a:r>
            <a:endParaRPr sz="1800">
              <a:latin typeface="Arial Narrow"/>
              <a:ea typeface="Arial Narrow"/>
              <a:cs typeface="Arial Narrow"/>
              <a:sym typeface="Arial Narrow"/>
            </a:endParaRPr>
          </a:p>
          <a:p>
            <a:pPr indent="-342900" lvl="0" marL="457200" rtl="0" algn="l">
              <a:spcBef>
                <a:spcPts val="0"/>
              </a:spcBef>
              <a:spcAft>
                <a:spcPts val="0"/>
              </a:spcAft>
              <a:buSzPts val="1800"/>
              <a:buFont typeface="Arial Narrow"/>
              <a:buChar char="●"/>
            </a:pPr>
            <a:r>
              <a:rPr lang="en-US" sz="1800">
                <a:latin typeface="Arial Narrow"/>
                <a:ea typeface="Arial Narrow"/>
                <a:cs typeface="Arial Narrow"/>
                <a:sym typeface="Arial Narrow"/>
              </a:rPr>
              <a:t>Optional: provide users with alternative sorting methods</a:t>
            </a:r>
            <a:endParaRPr sz="1800">
              <a:latin typeface="Arial Narrow"/>
              <a:ea typeface="Arial Narrow"/>
              <a:cs typeface="Arial Narrow"/>
              <a:sym typeface="Arial Narrow"/>
            </a:endParaRPr>
          </a:p>
        </p:txBody>
      </p:sp>
      <p:pic>
        <p:nvPicPr>
          <p:cNvPr descr="Lists.png" id="108" name="Google Shape;108;p20"/>
          <p:cNvPicPr preferRelativeResize="0"/>
          <p:nvPr/>
        </p:nvPicPr>
        <p:blipFill rotWithShape="1">
          <a:blip r:embed="rId3">
            <a:alphaModFix/>
          </a:blip>
          <a:srcRect b="61786" l="7478" r="73240" t="12737"/>
          <a:stretch/>
        </p:blipFill>
        <p:spPr>
          <a:xfrm>
            <a:off x="6338225" y="205975"/>
            <a:ext cx="2022899" cy="1688024"/>
          </a:xfrm>
          <a:prstGeom prst="rect">
            <a:avLst/>
          </a:prstGeom>
          <a:noFill/>
          <a:ln>
            <a:noFill/>
          </a:ln>
        </p:spPr>
      </p:pic>
      <p:pic>
        <p:nvPicPr>
          <p:cNvPr descr="Lists.png" id="109" name="Google Shape;109;p20"/>
          <p:cNvPicPr preferRelativeResize="0"/>
          <p:nvPr/>
        </p:nvPicPr>
        <p:blipFill rotWithShape="1">
          <a:blip r:embed="rId4">
            <a:alphaModFix/>
          </a:blip>
          <a:srcRect b="15012" l="7869" r="70385" t="40309"/>
          <a:stretch/>
        </p:blipFill>
        <p:spPr>
          <a:xfrm>
            <a:off x="0" y="1281774"/>
            <a:ext cx="2395075" cy="3075650"/>
          </a:xfrm>
          <a:prstGeom prst="rect">
            <a:avLst/>
          </a:prstGeom>
          <a:noFill/>
          <a:ln>
            <a:noFill/>
          </a:ln>
        </p:spPr>
      </p:pic>
      <p:pic>
        <p:nvPicPr>
          <p:cNvPr descr="Lists.png" id="110" name="Google Shape;110;p20"/>
          <p:cNvPicPr preferRelativeResize="0"/>
          <p:nvPr/>
        </p:nvPicPr>
        <p:blipFill rotWithShape="1">
          <a:blip r:embed="rId5">
            <a:alphaModFix/>
          </a:blip>
          <a:srcRect b="16920" l="47676" r="7290" t="12928"/>
          <a:stretch/>
        </p:blipFill>
        <p:spPr>
          <a:xfrm>
            <a:off x="2395075" y="932613"/>
            <a:ext cx="3943149" cy="3985276"/>
          </a:xfrm>
          <a:prstGeom prst="rect">
            <a:avLst/>
          </a:prstGeom>
          <a:noFill/>
          <a:ln>
            <a:noFill/>
          </a:ln>
        </p:spPr>
      </p:pic>
      <p:sp>
        <p:nvSpPr>
          <p:cNvPr id="111" name="Google Shape;111;p20"/>
          <p:cNvSpPr txBox="1"/>
          <p:nvPr/>
        </p:nvSpPr>
        <p:spPr>
          <a:xfrm>
            <a:off x="6385375" y="3960225"/>
            <a:ext cx="23481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latin typeface="Arial Narrow"/>
                <a:ea typeface="Arial Narrow"/>
                <a:cs typeface="Arial Narrow"/>
                <a:sym typeface="Arial Narrow"/>
                <a:hlinkClick r:id="rId6"/>
              </a:rPr>
              <a:t>https://data.arlingtonva.us/home</a:t>
            </a:r>
            <a:endParaRPr sz="1800">
              <a:latin typeface="Arial Narrow"/>
              <a:ea typeface="Arial Narrow"/>
              <a:cs typeface="Arial Narrow"/>
              <a:sym typeface="Arial Narro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DAL SLIDES Feb 2016">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